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sldIdLst>
    <p:sldId id="256" r:id="rId2"/>
    <p:sldId id="296" r:id="rId3"/>
    <p:sldId id="259" r:id="rId4"/>
    <p:sldId id="261" r:id="rId5"/>
    <p:sldId id="260" r:id="rId6"/>
    <p:sldId id="263" r:id="rId7"/>
    <p:sldId id="297" r:id="rId8"/>
    <p:sldId id="298" r:id="rId9"/>
    <p:sldId id="300" r:id="rId10"/>
    <p:sldId id="264" r:id="rId11"/>
    <p:sldId id="265" r:id="rId12"/>
    <p:sldId id="266" r:id="rId13"/>
    <p:sldId id="267" r:id="rId14"/>
    <p:sldId id="268" r:id="rId15"/>
    <p:sldId id="273" r:id="rId16"/>
    <p:sldId id="282" r:id="rId17"/>
    <p:sldId id="262" r:id="rId18"/>
    <p:sldId id="274" r:id="rId19"/>
    <p:sldId id="275" r:id="rId20"/>
    <p:sldId id="272" r:id="rId21"/>
    <p:sldId id="280" r:id="rId22"/>
    <p:sldId id="277" r:id="rId23"/>
    <p:sldId id="279" r:id="rId24"/>
    <p:sldId id="278" r:id="rId25"/>
    <p:sldId id="293" r:id="rId26"/>
    <p:sldId id="294" r:id="rId27"/>
    <p:sldId id="281" r:id="rId28"/>
    <p:sldId id="292" r:id="rId29"/>
    <p:sldId id="286" r:id="rId30"/>
    <p:sldId id="287" r:id="rId31"/>
    <p:sldId id="288" r:id="rId32"/>
    <p:sldId id="289" r:id="rId33"/>
    <p:sldId id="269" r:id="rId34"/>
    <p:sldId id="295" r:id="rId35"/>
    <p:sldId id="299" r:id="rId36"/>
    <p:sldId id="270" r:id="rId37"/>
    <p:sldId id="291" r:id="rId38"/>
    <p:sldId id="290" r:id="rId39"/>
    <p:sldId id="258" r:id="rId40"/>
    <p:sldId id="285"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098D2C1-6363-4218-B981-EFF577A9212C}">
          <p14:sldIdLst>
            <p14:sldId id="256"/>
            <p14:sldId id="296"/>
            <p14:sldId id="259"/>
            <p14:sldId id="261"/>
            <p14:sldId id="260"/>
            <p14:sldId id="263"/>
            <p14:sldId id="297"/>
            <p14:sldId id="298"/>
            <p14:sldId id="300"/>
            <p14:sldId id="264"/>
            <p14:sldId id="265"/>
            <p14:sldId id="266"/>
            <p14:sldId id="267"/>
            <p14:sldId id="268"/>
            <p14:sldId id="273"/>
            <p14:sldId id="282"/>
            <p14:sldId id="262"/>
            <p14:sldId id="274"/>
            <p14:sldId id="275"/>
            <p14:sldId id="272"/>
            <p14:sldId id="280"/>
            <p14:sldId id="277"/>
            <p14:sldId id="279"/>
            <p14:sldId id="278"/>
            <p14:sldId id="293"/>
            <p14:sldId id="294"/>
            <p14:sldId id="281"/>
            <p14:sldId id="292"/>
            <p14:sldId id="286"/>
            <p14:sldId id="287"/>
            <p14:sldId id="288"/>
            <p14:sldId id="289"/>
            <p14:sldId id="269"/>
            <p14:sldId id="295"/>
            <p14:sldId id="299"/>
            <p14:sldId id="270"/>
            <p14:sldId id="291"/>
            <p14:sldId id="290"/>
            <p14:sldId id="258"/>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53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a:latin typeface="Century Gothic" panose="020B0502020202020204" pitchFamily="34" charset="0"/>
              </a:rPr>
              <a:t>Your “Best Fit” College(s)</a:t>
            </a:r>
          </a:p>
        </c:rich>
      </c:tx>
      <c:layout>
        <c:manualLayout>
          <c:xMode val="edge"/>
          <c:yMode val="edge"/>
          <c:x val="0.23683333333333334"/>
          <c:y val="1.8749999999999999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7030A0"/>
              </a:solidFill>
            </c:spPr>
          </c:dPt>
          <c:dPt>
            <c:idx val="1"/>
            <c:bubble3D val="0"/>
            <c:spPr>
              <a:solidFill>
                <a:srgbClr val="FFC000"/>
              </a:solidFill>
            </c:spPr>
          </c:dPt>
          <c:dPt>
            <c:idx val="2"/>
            <c:bubble3D val="0"/>
            <c:spPr>
              <a:solidFill>
                <a:schemeClr val="bg1">
                  <a:lumMod val="75000"/>
                </a:schemeClr>
              </a:solidFill>
            </c:spPr>
          </c:dPt>
          <c:dPt>
            <c:idx val="3"/>
            <c:bubble3D val="0"/>
            <c:spPr>
              <a:solidFill>
                <a:srgbClr val="FFFF00"/>
              </a:solidFill>
            </c:spPr>
          </c:dPt>
          <c:dPt>
            <c:idx val="4"/>
            <c:bubble3D val="0"/>
            <c:spPr>
              <a:solidFill>
                <a:srgbClr val="FF0000"/>
              </a:solidFill>
            </c:spPr>
          </c:dPt>
          <c:dPt>
            <c:idx val="5"/>
            <c:bubble3D val="0"/>
            <c:spPr>
              <a:solidFill>
                <a:srgbClr val="92D050"/>
              </a:solidFill>
            </c:spPr>
          </c:dPt>
          <c:dPt>
            <c:idx val="6"/>
            <c:bubble3D val="0"/>
            <c:spPr>
              <a:solidFill>
                <a:srgbClr val="00B0F0"/>
              </a:solidFill>
            </c:spPr>
          </c:dPt>
          <c:cat>
            <c:strRef>
              <c:f>Sheet1!$A$2:$A$8</c:f>
              <c:strCache>
                <c:ptCount val="7"/>
                <c:pt idx="0">
                  <c:v>Size</c:v>
                </c:pt>
                <c:pt idx="1">
                  <c:v>Sport</c:v>
                </c:pt>
                <c:pt idx="2">
                  <c:v>Religion</c:v>
                </c:pt>
                <c:pt idx="3">
                  <c:v>Weather</c:v>
                </c:pt>
                <c:pt idx="4">
                  <c:v>Housing</c:v>
                </c:pt>
                <c:pt idx="5">
                  <c:v>Major</c:v>
                </c:pt>
                <c:pt idx="6">
                  <c:v>Location</c:v>
                </c:pt>
              </c:strCache>
            </c:strRef>
          </c:cat>
          <c:val>
            <c:numRef>
              <c:f>Sheet1!$B$2:$B$8</c:f>
              <c:numCache>
                <c:formatCode>General</c:formatCode>
                <c:ptCount val="7"/>
                <c:pt idx="0">
                  <c:v>3</c:v>
                </c:pt>
                <c:pt idx="1">
                  <c:v>3</c:v>
                </c:pt>
                <c:pt idx="2">
                  <c:v>3</c:v>
                </c:pt>
                <c:pt idx="3">
                  <c:v>3</c:v>
                </c:pt>
                <c:pt idx="4">
                  <c:v>3</c:v>
                </c:pt>
                <c:pt idx="5">
                  <c:v>3</c:v>
                </c:pt>
                <c:pt idx="6">
                  <c:v>3</c:v>
                </c:pt>
              </c:numCache>
            </c:numRef>
          </c:val>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DA988A6-8141-4381-8B39-2CC0E62501FD}" type="datetimeFigureOut">
              <a:rPr lang="en-US" smtClean="0"/>
              <a:t>9/20/2016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80909A2-9E23-40DE-8EBB-B36FA616FE94}" type="slidenum">
              <a:rPr lang="en-US" smtClean="0"/>
              <a:t>‹#›</a:t>
            </a:fld>
            <a:endParaRPr lang="en-US"/>
          </a:p>
        </p:txBody>
      </p:sp>
    </p:spTree>
    <p:extLst>
      <p:ext uri="{BB962C8B-B14F-4D97-AF65-F5344CB8AC3E}">
        <p14:creationId xmlns:p14="http://schemas.microsoft.com/office/powerpoint/2010/main" val="317337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CCD5A5-FF91-40E5-A007-309CE1A7E509}" type="datetime1">
              <a:rPr lang="en-US" smtClean="0"/>
              <a:t>9/20/2016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BECD064-5981-47DC-9083-6A0E81D0008A}"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9B4250A-A3B3-4596-A2BD-D66D05DFC4CA}" type="datetime1">
              <a:rPr lang="en-US" smtClean="0"/>
              <a:t>9/20/2016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ECD064-5981-47DC-9083-6A0E81D0008A}"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B13B71-FF52-4EC1-9C0A-ECA87AFB815B}" type="datetime1">
              <a:rPr lang="en-US" smtClean="0"/>
              <a:t>9/20/2016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ECD064-5981-47DC-9083-6A0E81D0008A}"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C01EBA-94F3-4DE0-98DE-6ECABFE8A043}" type="datetime1">
              <a:rPr lang="en-US" smtClean="0"/>
              <a:t>9/20/2016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ECD064-5981-47DC-9083-6A0E81D0008A}"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92DDB82-7FCF-4606-8EC2-6866601B73F1}" type="datetime1">
              <a:rPr lang="en-US" smtClean="0"/>
              <a:t>9/20/2016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ECD064-5981-47DC-9083-6A0E81D0008A}"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D95EB9A-224B-4D1E-BC9C-DC6A0BF6CDAE}" type="datetime1">
              <a:rPr lang="en-US" smtClean="0"/>
              <a:t>9/20/2016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ECD064-5981-47DC-9083-6A0E81D0008A}"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3C8B621-6F53-49BF-9221-84C4884C4C7F}" type="datetime1">
              <a:rPr lang="en-US" smtClean="0"/>
              <a:t>9/20/2016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BECD064-5981-47DC-9083-6A0E81D0008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5C8D2DF-6715-4BCE-AFE6-56CFF9023F24}" type="datetime1">
              <a:rPr lang="en-US" smtClean="0"/>
              <a:t>9/20/2016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ECD064-5981-47DC-9083-6A0E81D0008A}"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1F19355-AB86-4E82-96AC-82949F151C09}" type="datetime1">
              <a:rPr lang="en-US" smtClean="0"/>
              <a:t>9/20/2016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BECD064-5981-47DC-9083-6A0E81D0008A}"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F2C608-AFBE-473B-9F9F-CAE330ABD39A}" type="datetime1">
              <a:rPr lang="en-US" smtClean="0"/>
              <a:t>9/20/2016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ECD064-5981-47DC-9083-6A0E81D0008A}"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07F4E0-5438-4993-80D9-F6F4541BA75F}" type="datetime1">
              <a:rPr lang="en-US" smtClean="0"/>
              <a:t>9/20/2016</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BECD064-5981-47DC-9083-6A0E81D0008A}"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3BC1E48-1DDE-45EE-BEDC-9A77C975946C}" type="datetime1">
              <a:rPr lang="en-US" smtClean="0"/>
              <a:t>9/20/2016</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ECD064-5981-47DC-9083-6A0E81D0008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caa.org/"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jp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12.tm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ncaa.org/" TargetMode="External"/><Relationship Id="rId7" Type="http://schemas.openxmlformats.org/officeDocument/2006/relationships/image" Target="../media/image5.png"/><Relationship Id="rId2" Type="http://schemas.openxmlformats.org/officeDocument/2006/relationships/hyperlink" Target="http://www.thesportsource.com/" TargetMode="External"/><Relationship Id="rId1" Type="http://schemas.openxmlformats.org/officeDocument/2006/relationships/slideLayout" Target="../slideLayouts/slideLayout2.xml"/><Relationship Id="rId6" Type="http://schemas.openxmlformats.org/officeDocument/2006/relationships/hyperlink" Target="http://www.apsgcollegeplanning/" TargetMode="External"/><Relationship Id="rId5" Type="http://schemas.openxmlformats.org/officeDocument/2006/relationships/hyperlink" Target="http://www.ncaaclearinghouse.net/" TargetMode="External"/><Relationship Id="rId4" Type="http://schemas.openxmlformats.org/officeDocument/2006/relationships/hyperlink" Target="http://www.naia.org/"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eligibilitycenter.org/"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 name="Rounded Rectangle 17"/>
          <p:cNvSpPr/>
          <p:nvPr/>
        </p:nvSpPr>
        <p:spPr>
          <a:xfrm>
            <a:off x="609600" y="1257461"/>
            <a:ext cx="8077199" cy="8382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16" name="Subtitle 2"/>
          <p:cNvSpPr txBox="1">
            <a:spLocks/>
          </p:cNvSpPr>
          <p:nvPr/>
        </p:nvSpPr>
        <p:spPr>
          <a:xfrm>
            <a:off x="876868" y="1310669"/>
            <a:ext cx="7772400" cy="119970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r>
              <a:rPr lang="en-US" sz="4000" u="sng" dirty="0" smtClean="0">
                <a:solidFill>
                  <a:schemeClr val="tx1"/>
                </a:solidFill>
                <a:latin typeface="Century Gothic" panose="020B0502020202020204" pitchFamily="34" charset="0"/>
              </a:rPr>
              <a:t>The College Recruiting Process</a:t>
            </a:r>
          </a:p>
        </p:txBody>
      </p:sp>
      <p:pic>
        <p:nvPicPr>
          <p:cNvPr id="19"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35781" y="5244769"/>
            <a:ext cx="1905000" cy="168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BECD064-5981-47DC-9083-6A0E81D0008A}" type="slidenum">
              <a:rPr lang="en-US" smtClean="0"/>
              <a:t>1</a:t>
            </a:fld>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96022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62200" y="1295400"/>
            <a:ext cx="487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3" name="Content Placeholder 2"/>
          <p:cNvSpPr>
            <a:spLocks noGrp="1"/>
          </p:cNvSpPr>
          <p:nvPr>
            <p:ph idx="1"/>
          </p:nvPr>
        </p:nvSpPr>
        <p:spPr>
          <a:xfrm>
            <a:off x="152400" y="1905000"/>
            <a:ext cx="8153400" cy="3606229"/>
          </a:xfrm>
        </p:spPr>
        <p:txBody>
          <a:bodyPr>
            <a:normAutofit/>
          </a:bodyPr>
          <a:lstStyle/>
          <a:p>
            <a:pPr marL="0" indent="0">
              <a:buNone/>
            </a:pPr>
            <a:r>
              <a:rPr lang="en-US" sz="5400" dirty="0" smtClean="0">
                <a:latin typeface="Arial Black" panose="020B0A04020102020204" pitchFamily="34" charset="0"/>
              </a:rPr>
              <a:t>G</a:t>
            </a:r>
            <a:r>
              <a:rPr lang="en-US" dirty="0" smtClean="0">
                <a:solidFill>
                  <a:schemeClr val="tx2"/>
                </a:solidFill>
              </a:rPr>
              <a:t>rades and test score.</a:t>
            </a:r>
          </a:p>
          <a:p>
            <a:pPr marL="0" indent="0">
              <a:buNone/>
            </a:pPr>
            <a:r>
              <a:rPr lang="en-US" sz="5400" dirty="0" smtClean="0">
                <a:latin typeface="Arial Black" panose="020B0A04020102020204" pitchFamily="34" charset="0"/>
              </a:rPr>
              <a:t>A</a:t>
            </a:r>
            <a:r>
              <a:rPr lang="en-US" dirty="0" smtClean="0">
                <a:solidFill>
                  <a:schemeClr val="tx2"/>
                </a:solidFill>
              </a:rPr>
              <a:t>bility.</a:t>
            </a:r>
          </a:p>
          <a:p>
            <a:pPr marL="0" indent="0">
              <a:buNone/>
            </a:pPr>
            <a:r>
              <a:rPr lang="en-US" sz="5400" dirty="0" smtClean="0">
                <a:latin typeface="Arial Black" panose="020B0A04020102020204" pitchFamily="34" charset="0"/>
              </a:rPr>
              <a:t>M</a:t>
            </a:r>
            <a:r>
              <a:rPr lang="en-US" dirty="0" smtClean="0">
                <a:solidFill>
                  <a:schemeClr val="tx2"/>
                </a:solidFill>
              </a:rPr>
              <a:t>otivation. </a:t>
            </a:r>
            <a:r>
              <a:rPr lang="en-US" sz="2000" dirty="0" smtClean="0">
                <a:solidFill>
                  <a:schemeClr val="tx2"/>
                </a:solidFill>
              </a:rPr>
              <a:t>Are </a:t>
            </a:r>
            <a:r>
              <a:rPr lang="en-US" sz="2000" dirty="0">
                <a:solidFill>
                  <a:schemeClr val="tx2"/>
                </a:solidFill>
              </a:rPr>
              <a:t>you willing to put in the necessary work?</a:t>
            </a:r>
          </a:p>
          <a:p>
            <a:pPr marL="0" indent="0">
              <a:buNone/>
            </a:pPr>
            <a:r>
              <a:rPr lang="en-US" sz="5400" dirty="0" smtClean="0">
                <a:latin typeface="Arial Black" panose="020B0A04020102020204" pitchFamily="34" charset="0"/>
              </a:rPr>
              <a:t>E</a:t>
            </a:r>
            <a:r>
              <a:rPr lang="en-US" dirty="0" smtClean="0">
                <a:solidFill>
                  <a:schemeClr val="tx2"/>
                </a:solidFill>
              </a:rPr>
              <a:t>xposure.</a:t>
            </a:r>
            <a:endParaRPr lang="en-US" dirty="0">
              <a:solidFill>
                <a:schemeClr val="tx2"/>
              </a:solidFill>
            </a:endParaRPr>
          </a:p>
        </p:txBody>
      </p:sp>
      <p:sp>
        <p:nvSpPr>
          <p:cNvPr id="2" name="Title 1"/>
          <p:cNvSpPr>
            <a:spLocks noGrp="1"/>
          </p:cNvSpPr>
          <p:nvPr>
            <p:ph type="title"/>
          </p:nvPr>
        </p:nvSpPr>
        <p:spPr>
          <a:xfrm>
            <a:off x="-533400" y="152400"/>
            <a:ext cx="10134600" cy="1325562"/>
          </a:xfrm>
        </p:spPr>
        <p:txBody>
          <a:bodyPr>
            <a:normAutofit/>
          </a:bodyPr>
          <a:lstStyle/>
          <a:p>
            <a:pPr algn="ctr"/>
            <a:r>
              <a:rPr lang="en-US" sz="3200" b="0" dirty="0" smtClean="0">
                <a:latin typeface="Century Gothic" panose="020B0502020202020204" pitchFamily="34" charset="0"/>
              </a:rPr>
              <a:t>Want to become a college student-Athlete?</a:t>
            </a:r>
            <a:endParaRPr lang="en-US" sz="3200" b="0" dirty="0">
              <a:latin typeface="Century Gothic" panose="020B0502020202020204" pitchFamily="34" charset="0"/>
            </a:endParaRPr>
          </a:p>
        </p:txBody>
      </p:sp>
      <p:sp>
        <p:nvSpPr>
          <p:cNvPr id="5" name="TextBox 4"/>
          <p:cNvSpPr txBox="1"/>
          <p:nvPr/>
        </p:nvSpPr>
        <p:spPr>
          <a:xfrm>
            <a:off x="2520414" y="1371600"/>
            <a:ext cx="4454233" cy="523220"/>
          </a:xfrm>
          <a:prstGeom prst="rect">
            <a:avLst/>
          </a:prstGeom>
          <a:noFill/>
        </p:spPr>
        <p:txBody>
          <a:bodyPr wrap="none" rtlCol="0">
            <a:spAutoFit/>
          </a:bodyPr>
          <a:lstStyle/>
          <a:p>
            <a:r>
              <a:rPr lang="en-US" sz="2800" dirty="0" smtClean="0">
                <a:solidFill>
                  <a:schemeClr val="bg1"/>
                </a:solidFill>
                <a:latin typeface="Helvetica" pitchFamily="34" charset="0"/>
              </a:rPr>
              <a:t>You have to have G.A.M.E!</a:t>
            </a:r>
            <a:endParaRPr lang="en-US" sz="2800" dirty="0">
              <a:solidFill>
                <a:schemeClr val="bg1"/>
              </a:solidFill>
              <a:latin typeface="Helvetica" pitchFamily="34" charset="0"/>
            </a:endParaRPr>
          </a:p>
        </p:txBody>
      </p:sp>
      <p:pic>
        <p:nvPicPr>
          <p:cNvPr id="9"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10</a:t>
            </a:fld>
            <a:endParaRPr lang="en-US" dirty="0"/>
          </a:p>
        </p:txBody>
      </p:sp>
    </p:spTree>
    <p:extLst>
      <p:ext uri="{BB962C8B-B14F-4D97-AF65-F5344CB8AC3E}">
        <p14:creationId xmlns:p14="http://schemas.microsoft.com/office/powerpoint/2010/main" val="2723875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457200" indent="-457200">
              <a:buFont typeface="Wingdings" panose="05000000000000000000" pitchFamily="2" charset="2"/>
              <a:buChar char="v"/>
            </a:pPr>
            <a:r>
              <a:rPr lang="en-US" dirty="0" smtClean="0">
                <a:solidFill>
                  <a:schemeClr val="tx2"/>
                </a:solidFill>
                <a:latin typeface="Helvetica" pitchFamily="34" charset="0"/>
              </a:rPr>
              <a:t>NCAA Eligibility (Division 1 and 2)</a:t>
            </a:r>
          </a:p>
          <a:p>
            <a:pPr marL="598932" lvl="1" indent="-342900"/>
            <a:r>
              <a:rPr lang="en-US" dirty="0" smtClean="0">
                <a:solidFill>
                  <a:schemeClr val="tx2"/>
                </a:solidFill>
                <a:latin typeface="Helvetica" pitchFamily="34" charset="0"/>
              </a:rPr>
              <a:t>Enrollment after August 1, 2016</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Different than school eligible</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16 core classes (find your school’s list of core courses at elegibilitycenter.org)</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10 core courses completed before the start of 	seventh semester (7 of the 10 must be English, Math or Natural/Physical Science)</a:t>
            </a:r>
          </a:p>
          <a:p>
            <a:pPr marL="493776" lvl="2" indent="0">
              <a:buNone/>
            </a:pPr>
            <a:endParaRPr lang="en-US" dirty="0">
              <a:solidFill>
                <a:schemeClr val="tx2"/>
              </a:solidFill>
              <a:latin typeface="Helvetica" pitchFamily="34" charset="0"/>
            </a:endParaRPr>
          </a:p>
          <a:p>
            <a:pPr marL="493776" lvl="2" indent="0">
              <a:buNone/>
            </a:pPr>
            <a:r>
              <a:rPr lang="en-US" dirty="0" smtClean="0">
                <a:solidFill>
                  <a:schemeClr val="tx2"/>
                </a:solidFill>
                <a:latin typeface="Helvetica" pitchFamily="34" charset="0"/>
              </a:rPr>
              <a:t>	</a:t>
            </a:r>
            <a:r>
              <a:rPr lang="en-US" sz="2700" dirty="0" smtClean="0">
                <a:solidFill>
                  <a:schemeClr val="tx2"/>
                </a:solidFill>
                <a:latin typeface="Helvetica" pitchFamily="34" charset="0"/>
              </a:rPr>
              <a:t>D3/NAIA- No clearinghouse needed-Must meet school enrollment guidelines. </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D2- 2.0 GPA in core courses and 280 Math and Reading</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D1- 2.0 GPA in core courses (see NCAA Eligibility Center Guide for College-Bound Student-Athlete)</a:t>
            </a:r>
          </a:p>
          <a:p>
            <a:pPr marL="0" indent="0">
              <a:buNone/>
            </a:pPr>
            <a:r>
              <a:rPr lang="en-US" dirty="0">
                <a:solidFill>
                  <a:schemeClr val="tx2"/>
                </a:solidFill>
                <a:latin typeface="Helvetica" pitchFamily="34" charset="0"/>
              </a:rPr>
              <a:t>	</a:t>
            </a:r>
            <a:r>
              <a:rPr lang="en-US" dirty="0" smtClean="0">
                <a:solidFill>
                  <a:schemeClr val="tx2"/>
                </a:solidFill>
                <a:latin typeface="Helvetica" pitchFamily="34" charset="0"/>
              </a:rPr>
              <a:t>D1/D2-SAT score that matches your GPA on sliding scale</a:t>
            </a:r>
            <a:endParaRPr lang="en-US" dirty="0">
              <a:solidFill>
                <a:schemeClr val="tx2"/>
              </a:solidFill>
              <a:latin typeface="Helvetica" pitchFamily="34" charset="0"/>
            </a:endParaRPr>
          </a:p>
        </p:txBody>
      </p:sp>
      <p:sp>
        <p:nvSpPr>
          <p:cNvPr id="2" name="Title 1"/>
          <p:cNvSpPr>
            <a:spLocks noGrp="1"/>
          </p:cNvSpPr>
          <p:nvPr>
            <p:ph type="title"/>
          </p:nvPr>
        </p:nvSpPr>
        <p:spPr/>
        <p:txBody>
          <a:bodyPr>
            <a:normAutofit/>
          </a:bodyPr>
          <a:lstStyle/>
          <a:p>
            <a:pPr algn="ctr"/>
            <a:r>
              <a:rPr lang="en-US" b="0" u="sng" dirty="0" smtClean="0">
                <a:latin typeface="Century Gothic" panose="020B0502020202020204" pitchFamily="34" charset="0"/>
              </a:rPr>
              <a:t>Grades and Test </a:t>
            </a:r>
            <a:r>
              <a:rPr lang="en-US" b="0" u="sng" dirty="0">
                <a:latin typeface="Century Gothic" panose="020B0502020202020204" pitchFamily="34" charset="0"/>
              </a:rPr>
              <a:t>S</a:t>
            </a:r>
            <a:r>
              <a:rPr lang="en-US" b="0" u="sng" dirty="0" smtClean="0">
                <a:latin typeface="Century Gothic" panose="020B0502020202020204" pitchFamily="34" charset="0"/>
              </a:rPr>
              <a:t>cores?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11</a:t>
            </a:fld>
            <a:endParaRPr lang="en-US" dirty="0"/>
          </a:p>
        </p:txBody>
      </p:sp>
    </p:spTree>
    <p:extLst>
      <p:ext uri="{BB962C8B-B14F-4D97-AF65-F5344CB8AC3E}">
        <p14:creationId xmlns:p14="http://schemas.microsoft.com/office/powerpoint/2010/main" val="395547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anose="05000000000000000000" pitchFamily="2" charset="2"/>
              <a:buChar char="v"/>
            </a:pPr>
            <a:endParaRPr lang="en-US" dirty="0" smtClean="0">
              <a:solidFill>
                <a:schemeClr val="tx2"/>
              </a:solidFill>
            </a:endParaRPr>
          </a:p>
          <a:p>
            <a:pPr marL="457200" indent="-457200">
              <a:buFont typeface="Wingdings" panose="05000000000000000000" pitchFamily="2" charset="2"/>
              <a:buChar char="v"/>
            </a:pPr>
            <a:r>
              <a:rPr lang="en-US" dirty="0" smtClean="0">
                <a:solidFill>
                  <a:schemeClr val="tx2"/>
                </a:solidFill>
              </a:rPr>
              <a:t>% of 4 year schools you are eligible for with:</a:t>
            </a:r>
          </a:p>
          <a:p>
            <a:pPr marL="0" indent="0">
              <a:lnSpc>
                <a:spcPct val="150000"/>
              </a:lnSpc>
              <a:buNone/>
            </a:pPr>
            <a:r>
              <a:rPr lang="en-US" dirty="0">
                <a:solidFill>
                  <a:schemeClr val="tx2"/>
                </a:solidFill>
              </a:rPr>
              <a:t>	</a:t>
            </a:r>
            <a:r>
              <a:rPr lang="en-US" dirty="0" smtClean="0">
                <a:solidFill>
                  <a:schemeClr val="tx2"/>
                </a:solidFill>
              </a:rPr>
              <a:t>2.0 GPA= 8%	</a:t>
            </a:r>
          </a:p>
          <a:p>
            <a:pPr marL="0" indent="0">
              <a:lnSpc>
                <a:spcPct val="150000"/>
              </a:lnSpc>
              <a:buNone/>
            </a:pPr>
            <a:r>
              <a:rPr lang="en-US" dirty="0">
                <a:solidFill>
                  <a:schemeClr val="tx2"/>
                </a:solidFill>
              </a:rPr>
              <a:t>	</a:t>
            </a:r>
            <a:r>
              <a:rPr lang="en-US" dirty="0" smtClean="0">
                <a:solidFill>
                  <a:schemeClr val="tx2"/>
                </a:solidFill>
              </a:rPr>
              <a:t>2.5 GPA= 21%</a:t>
            </a:r>
          </a:p>
          <a:p>
            <a:pPr marL="0" indent="0">
              <a:lnSpc>
                <a:spcPct val="150000"/>
              </a:lnSpc>
              <a:buNone/>
            </a:pPr>
            <a:r>
              <a:rPr lang="en-US" dirty="0">
                <a:solidFill>
                  <a:schemeClr val="tx2"/>
                </a:solidFill>
              </a:rPr>
              <a:t>	</a:t>
            </a:r>
            <a:r>
              <a:rPr lang="en-US" dirty="0" smtClean="0">
                <a:solidFill>
                  <a:schemeClr val="tx2"/>
                </a:solidFill>
              </a:rPr>
              <a:t>3.0 GPA= 51%</a:t>
            </a:r>
          </a:p>
          <a:p>
            <a:pPr marL="0" indent="0">
              <a:lnSpc>
                <a:spcPct val="150000"/>
              </a:lnSpc>
              <a:buNone/>
            </a:pPr>
            <a:r>
              <a:rPr lang="en-US" dirty="0">
                <a:solidFill>
                  <a:schemeClr val="tx2"/>
                </a:solidFill>
              </a:rPr>
              <a:t>	</a:t>
            </a:r>
            <a:r>
              <a:rPr lang="en-US" dirty="0" smtClean="0">
                <a:solidFill>
                  <a:schemeClr val="tx2"/>
                </a:solidFill>
              </a:rPr>
              <a:t>3.5 GPA= 72%</a:t>
            </a:r>
            <a:endParaRPr lang="en-US" dirty="0">
              <a:solidFill>
                <a:schemeClr val="tx2"/>
              </a:solidFill>
            </a:endParaRPr>
          </a:p>
        </p:txBody>
      </p:sp>
      <p:sp>
        <p:nvSpPr>
          <p:cNvPr id="2" name="Title 1"/>
          <p:cNvSpPr>
            <a:spLocks noGrp="1"/>
          </p:cNvSpPr>
          <p:nvPr>
            <p:ph type="title"/>
          </p:nvPr>
        </p:nvSpPr>
        <p:spPr/>
        <p:txBody>
          <a:bodyPr>
            <a:normAutofit/>
          </a:bodyPr>
          <a:lstStyle/>
          <a:p>
            <a:pPr algn="ctr"/>
            <a:r>
              <a:rPr lang="en-US" b="0" u="sng" dirty="0" smtClean="0">
                <a:latin typeface="Century Gothic" panose="020B0502020202020204" pitchFamily="34" charset="0"/>
              </a:rPr>
              <a:t>Grades and Test </a:t>
            </a:r>
            <a:r>
              <a:rPr lang="en-US" b="0" u="sng" dirty="0">
                <a:latin typeface="Century Gothic" panose="020B0502020202020204" pitchFamily="34" charset="0"/>
              </a:rPr>
              <a:t>S</a:t>
            </a:r>
            <a:r>
              <a:rPr lang="en-US" b="0" u="sng" dirty="0" smtClean="0">
                <a:latin typeface="Century Gothic" panose="020B0502020202020204" pitchFamily="34" charset="0"/>
              </a:rPr>
              <a:t>cores?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12</a:t>
            </a:fld>
            <a:endParaRPr lang="en-US" dirty="0"/>
          </a:p>
        </p:txBody>
      </p:sp>
    </p:spTree>
    <p:extLst>
      <p:ext uri="{BB962C8B-B14F-4D97-AF65-F5344CB8AC3E}">
        <p14:creationId xmlns:p14="http://schemas.microsoft.com/office/powerpoint/2010/main" val="2443512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buFont typeface="Wingdings" panose="05000000000000000000" pitchFamily="2" charset="2"/>
              <a:buChar char="v"/>
            </a:pPr>
            <a:endParaRPr lang="en-US" sz="3200" dirty="0" smtClean="0">
              <a:solidFill>
                <a:schemeClr val="tx2"/>
              </a:solidFill>
            </a:endParaRPr>
          </a:p>
          <a:p>
            <a:pPr>
              <a:spcBef>
                <a:spcPts val="0"/>
              </a:spcBef>
              <a:buFont typeface="Wingdings" panose="05000000000000000000" pitchFamily="2" charset="2"/>
              <a:buChar char="v"/>
            </a:pPr>
            <a:endParaRPr lang="en-US" sz="3200" dirty="0" smtClean="0">
              <a:solidFill>
                <a:schemeClr val="tx2"/>
              </a:solidFill>
            </a:endParaRPr>
          </a:p>
          <a:p>
            <a:pPr>
              <a:spcBef>
                <a:spcPts val="0"/>
              </a:spcBef>
              <a:buFont typeface="Wingdings" panose="05000000000000000000" pitchFamily="2" charset="2"/>
              <a:buChar char="v"/>
            </a:pPr>
            <a:r>
              <a:rPr lang="en-US" sz="3200" dirty="0" smtClean="0">
                <a:solidFill>
                  <a:schemeClr val="tx2"/>
                </a:solidFill>
              </a:rPr>
              <a:t>Continue to develop as a player</a:t>
            </a:r>
          </a:p>
          <a:p>
            <a:pPr marL="109728" indent="0">
              <a:spcBef>
                <a:spcPts val="0"/>
              </a:spcBef>
              <a:buNone/>
            </a:pPr>
            <a:endParaRPr lang="en-US" sz="3200" dirty="0" smtClean="0">
              <a:solidFill>
                <a:schemeClr val="tx2"/>
              </a:solidFill>
            </a:endParaRPr>
          </a:p>
          <a:p>
            <a:pPr>
              <a:spcBef>
                <a:spcPts val="0"/>
              </a:spcBef>
              <a:buFont typeface="Wingdings" panose="05000000000000000000" pitchFamily="2" charset="2"/>
              <a:buChar char="v"/>
            </a:pPr>
            <a:r>
              <a:rPr lang="en-US" sz="3200" dirty="0" smtClean="0">
                <a:solidFill>
                  <a:schemeClr val="tx2"/>
                </a:solidFill>
              </a:rPr>
              <a:t>Be realistic</a:t>
            </a:r>
          </a:p>
          <a:p>
            <a:pPr marL="109728" indent="0">
              <a:spcBef>
                <a:spcPts val="0"/>
              </a:spcBef>
              <a:buNone/>
            </a:pPr>
            <a:endParaRPr lang="en-US" sz="3200" dirty="0" smtClean="0">
              <a:solidFill>
                <a:schemeClr val="tx2"/>
              </a:solidFill>
            </a:endParaRPr>
          </a:p>
          <a:p>
            <a:pPr>
              <a:spcBef>
                <a:spcPts val="0"/>
              </a:spcBef>
              <a:buFont typeface="Wingdings" panose="05000000000000000000" pitchFamily="2" charset="2"/>
              <a:buChar char="v"/>
            </a:pPr>
            <a:r>
              <a:rPr lang="en-US" sz="3200" dirty="0" smtClean="0">
                <a:solidFill>
                  <a:schemeClr val="tx2"/>
                </a:solidFill>
              </a:rPr>
              <a:t>Work with your coach to get a gauge</a:t>
            </a:r>
            <a:endParaRPr lang="en-US" sz="3200" dirty="0">
              <a:solidFill>
                <a:schemeClr val="tx2"/>
              </a:solidFill>
            </a:endParaRPr>
          </a:p>
        </p:txBody>
      </p:sp>
      <p:sp>
        <p:nvSpPr>
          <p:cNvPr id="2" name="Title 1"/>
          <p:cNvSpPr>
            <a:spLocks noGrp="1"/>
          </p:cNvSpPr>
          <p:nvPr>
            <p:ph type="title"/>
          </p:nvPr>
        </p:nvSpPr>
        <p:spPr/>
        <p:txBody>
          <a:bodyPr>
            <a:normAutofit/>
          </a:bodyPr>
          <a:lstStyle/>
          <a:p>
            <a:pPr algn="ctr"/>
            <a:r>
              <a:rPr lang="en-US" sz="6000" b="0" u="sng" dirty="0" smtClean="0">
                <a:latin typeface="Century Gothic" panose="020B0502020202020204" pitchFamily="34" charset="0"/>
              </a:rPr>
              <a:t>Ability</a:t>
            </a:r>
            <a:endParaRPr lang="en-US" sz="6000"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13</a:t>
            </a:fld>
            <a:endParaRPr lang="en-US" dirty="0"/>
          </a:p>
        </p:txBody>
      </p:sp>
    </p:spTree>
    <p:extLst>
      <p:ext uri="{BB962C8B-B14F-4D97-AF65-F5344CB8AC3E}">
        <p14:creationId xmlns:p14="http://schemas.microsoft.com/office/powerpoint/2010/main" val="129413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This is not an easy or simple process unless you are the top 5% in the Nation</a:t>
            </a:r>
          </a:p>
          <a:p>
            <a:pPr marL="109728" indent="0">
              <a:buNone/>
            </a:pPr>
            <a:r>
              <a:rPr lang="en-US" sz="2800" dirty="0" smtClean="0">
                <a:solidFill>
                  <a:schemeClr val="tx2"/>
                </a:solidFill>
              </a:rPr>
              <a:t>	</a:t>
            </a:r>
          </a:p>
          <a:p>
            <a:pPr>
              <a:buFont typeface="Wingdings" panose="05000000000000000000" pitchFamily="2" charset="2"/>
              <a:buChar char="v"/>
            </a:pPr>
            <a:r>
              <a:rPr lang="en-US" sz="2800" dirty="0" smtClean="0">
                <a:solidFill>
                  <a:schemeClr val="tx2"/>
                </a:solidFill>
              </a:rPr>
              <a:t>Initial and regular communication	</a:t>
            </a:r>
          </a:p>
          <a:p>
            <a:pPr marL="109728" indent="0">
              <a:buNone/>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Campus Visits</a:t>
            </a:r>
            <a:endParaRPr lang="en-US" sz="2800"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Motivation: Doing the Work!</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14</a:t>
            </a:fld>
            <a:endParaRPr lang="en-US" dirty="0"/>
          </a:p>
        </p:txBody>
      </p:sp>
    </p:spTree>
    <p:extLst>
      <p:ext uri="{BB962C8B-B14F-4D97-AF65-F5344CB8AC3E}">
        <p14:creationId xmlns:p14="http://schemas.microsoft.com/office/powerpoint/2010/main" val="15284333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solidFill>
                  <a:schemeClr val="tx2"/>
                </a:solidFill>
              </a:rPr>
              <a:t>Have college coaches see you play!</a:t>
            </a:r>
          </a:p>
          <a:p>
            <a:pPr lvl="1"/>
            <a:r>
              <a:rPr lang="en-US" dirty="0" smtClean="0">
                <a:solidFill>
                  <a:schemeClr val="tx2"/>
                </a:solidFill>
              </a:rPr>
              <a:t>Events, Showcases, ID Camps, PDP, ODP</a:t>
            </a:r>
          </a:p>
          <a:p>
            <a:pPr lvl="1">
              <a:buFont typeface="Arial" panose="020B0604020202020204" pitchFamily="34" charset="0"/>
              <a:buChar char="•"/>
            </a:pPr>
            <a:r>
              <a:rPr lang="en-US" dirty="0" smtClean="0">
                <a:solidFill>
                  <a:schemeClr val="tx2"/>
                </a:solidFill>
              </a:rPr>
              <a:t>Expose yourself to as many schools as possible that meet your “Best Fit” search</a:t>
            </a:r>
          </a:p>
          <a:p>
            <a:pPr lvl="1">
              <a:buFont typeface="Arial" panose="020B0604020202020204" pitchFamily="34" charset="0"/>
              <a:buChar char="•"/>
            </a:pPr>
            <a:r>
              <a:rPr lang="en-US" dirty="0" smtClean="0">
                <a:solidFill>
                  <a:schemeClr val="tx2"/>
                </a:solidFill>
              </a:rPr>
              <a:t>Know when the viewing periods are </a:t>
            </a:r>
          </a:p>
          <a:p>
            <a:pPr lvl="2">
              <a:buFont typeface="Arial" panose="020B0604020202020204" pitchFamily="34" charset="0"/>
              <a:buChar char="•"/>
            </a:pPr>
            <a:r>
              <a:rPr lang="en-US" dirty="0">
                <a:solidFill>
                  <a:srgbClr val="002060"/>
                </a:solidFill>
                <a:hlinkClick r:id="rId2"/>
              </a:rPr>
              <a:t>http://</a:t>
            </a:r>
            <a:r>
              <a:rPr lang="en-US" dirty="0" smtClean="0">
                <a:solidFill>
                  <a:srgbClr val="002060"/>
                </a:solidFill>
                <a:hlinkClick r:id="rId2"/>
              </a:rPr>
              <a:t>www.ncaa.org</a:t>
            </a:r>
            <a:endParaRPr lang="en-US" dirty="0">
              <a:solidFill>
                <a:srgbClr val="002060"/>
              </a:solidFill>
            </a:endParaRPr>
          </a:p>
          <a:p>
            <a:pPr lvl="2">
              <a:buFont typeface="Arial" panose="020B0604020202020204" pitchFamily="34" charset="0"/>
              <a:buChar char="•"/>
            </a:pPr>
            <a:endParaRPr lang="en-US" dirty="0" smtClean="0">
              <a:solidFill>
                <a:schemeClr val="tx2"/>
              </a:solidFill>
            </a:endParaRPr>
          </a:p>
          <a:p>
            <a:pPr lvl="1">
              <a:buFont typeface="Arial" panose="020B0604020202020204" pitchFamily="34" charset="0"/>
              <a:buChar char="•"/>
            </a:pPr>
            <a:r>
              <a:rPr lang="en-US" dirty="0" smtClean="0">
                <a:solidFill>
                  <a:srgbClr val="FF0000"/>
                </a:solidFill>
              </a:rPr>
              <a:t>Bad Exposure….. Social Networking!!</a:t>
            </a:r>
            <a:endParaRPr lang="en-US" dirty="0">
              <a:solidFill>
                <a:srgbClr val="FF0000"/>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Exposure</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15</a:t>
            </a:fld>
            <a:endParaRPr lang="en-US" dirty="0"/>
          </a:p>
        </p:txBody>
      </p:sp>
    </p:spTree>
    <p:extLst>
      <p:ext uri="{BB962C8B-B14F-4D97-AF65-F5344CB8AC3E}">
        <p14:creationId xmlns:p14="http://schemas.microsoft.com/office/powerpoint/2010/main" val="840315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1">
            <a:normAutofit fontScale="92500" lnSpcReduction="10000"/>
          </a:bodyPr>
          <a:lstStyle/>
          <a:p>
            <a:pPr>
              <a:buFont typeface="Wingdings" panose="05000000000000000000" pitchFamily="2" charset="2"/>
              <a:buChar char="v"/>
            </a:pPr>
            <a:r>
              <a:rPr lang="en-US" sz="2800" dirty="0" smtClean="0">
                <a:solidFill>
                  <a:schemeClr val="tx2"/>
                </a:solidFill>
              </a:rPr>
              <a:t>Someone is always watching</a:t>
            </a:r>
          </a:p>
          <a:p>
            <a:pPr marL="109728" indent="0">
              <a:buNone/>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Before, during, halftime, and after the game</a:t>
            </a:r>
          </a:p>
          <a:p>
            <a:pPr marL="109728" indent="0">
              <a:buNone/>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Give your best effort and showcase your strengths</a:t>
            </a:r>
          </a:p>
          <a:p>
            <a:pPr marL="109728" indent="0">
              <a:buNone/>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They are watching you not the scoreboard</a:t>
            </a:r>
          </a:p>
          <a:p>
            <a:pPr marL="109728" indent="0">
              <a:buNone/>
            </a:pPr>
            <a:endParaRPr lang="en-US" sz="2800" dirty="0" smtClean="0">
              <a:solidFill>
                <a:schemeClr val="tx2"/>
              </a:solidFill>
            </a:endParaRPr>
          </a:p>
          <a:p>
            <a:pPr>
              <a:buFont typeface="Wingdings" panose="05000000000000000000" pitchFamily="2" charset="2"/>
              <a:buChar char="v"/>
            </a:pPr>
            <a:r>
              <a:rPr lang="en-US" sz="2800" dirty="0" smtClean="0">
                <a:solidFill>
                  <a:schemeClr val="tx2"/>
                </a:solidFill>
              </a:rPr>
              <a:t>Give your team the best chance to showcase well</a:t>
            </a:r>
          </a:p>
        </p:txBody>
      </p:sp>
      <p:sp>
        <p:nvSpPr>
          <p:cNvPr id="2" name="Title 1"/>
          <p:cNvSpPr>
            <a:spLocks noGrp="1"/>
          </p:cNvSpPr>
          <p:nvPr>
            <p:ph type="title"/>
          </p:nvPr>
        </p:nvSpPr>
        <p:spPr/>
        <p:txBody>
          <a:bodyPr>
            <a:normAutofit fontScale="90000"/>
          </a:bodyPr>
          <a:lstStyle/>
          <a:p>
            <a:pPr algn="ctr"/>
            <a:r>
              <a:rPr lang="en-US" b="0" u="sng" dirty="0" smtClean="0">
                <a:latin typeface="Century Gothic" panose="020B0502020202020204" pitchFamily="34" charset="0"/>
              </a:rPr>
              <a:t>Showcasing Yourself</a:t>
            </a:r>
            <a:r>
              <a:rPr lang="en-US" dirty="0" smtClean="0"/>
              <a:t/>
            </a:r>
            <a:br>
              <a:rPr lang="en-US" dirty="0" smtClean="0"/>
            </a:br>
            <a:endParaRPr lang="en-US" dirty="0"/>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16</a:t>
            </a:fld>
            <a:endParaRPr lang="en-US" dirty="0"/>
          </a:p>
        </p:txBody>
      </p:sp>
    </p:spTree>
    <p:extLst>
      <p:ext uri="{BB962C8B-B14F-4D97-AF65-F5344CB8AC3E}">
        <p14:creationId xmlns:p14="http://schemas.microsoft.com/office/powerpoint/2010/main" val="2477755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lstStyle/>
          <a:p>
            <a:pPr marL="0" indent="0">
              <a:buNone/>
            </a:pPr>
            <a:r>
              <a:rPr lang="en-US" dirty="0" smtClean="0">
                <a:solidFill>
                  <a:schemeClr val="tx2"/>
                </a:solidFill>
              </a:rPr>
              <a:t>	Objectives of the “Recruiting Game”</a:t>
            </a:r>
          </a:p>
          <a:p>
            <a:pPr marL="0" indent="0">
              <a:buNone/>
            </a:pPr>
            <a:endParaRPr lang="en-US" dirty="0" smtClean="0">
              <a:solidFill>
                <a:schemeClr val="tx2"/>
              </a:solidFill>
            </a:endParaRPr>
          </a:p>
          <a:p>
            <a:pPr marL="514350" indent="-514350">
              <a:lnSpc>
                <a:spcPct val="150000"/>
              </a:lnSpc>
              <a:buAutoNum type="arabicPeriod"/>
            </a:pPr>
            <a:r>
              <a:rPr lang="en-US" dirty="0" smtClean="0"/>
              <a:t>Get a good college education</a:t>
            </a:r>
          </a:p>
          <a:p>
            <a:pPr marL="514350" indent="-514350">
              <a:lnSpc>
                <a:spcPct val="150000"/>
              </a:lnSpc>
              <a:buAutoNum type="arabicPeriod"/>
            </a:pPr>
            <a:r>
              <a:rPr lang="en-US" dirty="0" smtClean="0"/>
              <a:t>Play the sport you love	</a:t>
            </a:r>
          </a:p>
          <a:p>
            <a:pPr marL="514350" indent="-514350">
              <a:lnSpc>
                <a:spcPct val="150000"/>
              </a:lnSpc>
              <a:buAutoNum type="arabicPeriod"/>
            </a:pPr>
            <a:r>
              <a:rPr lang="en-US" dirty="0" smtClean="0"/>
              <a:t>Have a great college experience</a:t>
            </a:r>
          </a:p>
          <a:p>
            <a:pPr marL="514350" indent="-514350">
              <a:lnSpc>
                <a:spcPct val="150000"/>
              </a:lnSpc>
              <a:buAutoNum type="arabicPeriod"/>
            </a:pPr>
            <a:r>
              <a:rPr lang="en-US" dirty="0" smtClean="0"/>
              <a:t>Leave college with a little or no debt </a:t>
            </a:r>
            <a:endParaRPr lang="en-US" dirty="0"/>
          </a:p>
        </p:txBody>
      </p:sp>
      <p:sp>
        <p:nvSpPr>
          <p:cNvPr id="2" name="Title 1"/>
          <p:cNvSpPr>
            <a:spLocks noGrp="1"/>
          </p:cNvSpPr>
          <p:nvPr>
            <p:ph type="title"/>
          </p:nvPr>
        </p:nvSpPr>
        <p:spPr/>
        <p:txBody>
          <a:bodyPr>
            <a:normAutofit fontScale="90000"/>
          </a:bodyPr>
          <a:lstStyle/>
          <a:p>
            <a:pPr algn="ctr"/>
            <a:r>
              <a:rPr lang="en-US" b="0" u="sng" dirty="0" smtClean="0">
                <a:latin typeface="Century Gothic" panose="020B0502020202020204" pitchFamily="34" charset="0"/>
              </a:rPr>
              <a:t>It is a Game: Know the Objectives!</a:t>
            </a:r>
            <a:r>
              <a:rPr lang="en-US" dirty="0" smtClean="0"/>
              <a:t/>
            </a:r>
            <a:br>
              <a:rPr lang="en-US" dirty="0" smtClean="0"/>
            </a:br>
            <a:endParaRPr lang="en-US" dirty="0"/>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17</a:t>
            </a:fld>
            <a:endParaRPr lang="en-US" dirty="0"/>
          </a:p>
        </p:txBody>
      </p:sp>
    </p:spTree>
    <p:extLst>
      <p:ext uri="{BB962C8B-B14F-4D97-AF65-F5344CB8AC3E}">
        <p14:creationId xmlns:p14="http://schemas.microsoft.com/office/powerpoint/2010/main" val="178002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ctr">
              <a:buNone/>
            </a:pPr>
            <a:endParaRPr lang="en-US" dirty="0" smtClean="0"/>
          </a:p>
          <a:p>
            <a:pPr marL="109728" indent="0" algn="ctr">
              <a:buNone/>
            </a:pPr>
            <a:endParaRPr lang="en-US" dirty="0"/>
          </a:p>
          <a:p>
            <a:pPr algn="ctr">
              <a:buFont typeface="Wingdings" panose="05000000000000000000" pitchFamily="2" charset="2"/>
              <a:buChar char="v"/>
            </a:pPr>
            <a:r>
              <a:rPr lang="en-US" sz="3200" dirty="0" smtClean="0"/>
              <a:t>D</a:t>
            </a:r>
            <a:r>
              <a:rPr lang="en-US" sz="3200" dirty="0" smtClean="0">
                <a:solidFill>
                  <a:schemeClr val="tx2"/>
                </a:solidFill>
              </a:rPr>
              <a:t>o not play the “name game”</a:t>
            </a:r>
          </a:p>
          <a:p>
            <a:pPr lvl="2" algn="ctr">
              <a:buFont typeface="Wingdings" panose="05000000000000000000" pitchFamily="2" charset="2"/>
              <a:buChar char="v"/>
            </a:pPr>
            <a:endParaRPr lang="en-US" sz="2800" dirty="0" smtClean="0">
              <a:solidFill>
                <a:srgbClr val="FF0000"/>
              </a:solidFill>
            </a:endParaRPr>
          </a:p>
          <a:p>
            <a:pPr lvl="2" algn="ctr">
              <a:buFont typeface="Wingdings" panose="05000000000000000000" pitchFamily="2" charset="2"/>
              <a:buChar char="v"/>
            </a:pPr>
            <a:endParaRPr lang="en-US" sz="2800" dirty="0">
              <a:solidFill>
                <a:srgbClr val="FF0000"/>
              </a:solidFill>
            </a:endParaRPr>
          </a:p>
          <a:p>
            <a:pPr marL="566928" lvl="2" indent="-457200" algn="ctr">
              <a:buFont typeface="Wingdings" panose="05000000000000000000" pitchFamily="2" charset="2"/>
              <a:buChar char="v"/>
            </a:pPr>
            <a:r>
              <a:rPr lang="en-US" sz="2800" dirty="0" smtClean="0">
                <a:solidFill>
                  <a:schemeClr val="tx2"/>
                </a:solidFill>
              </a:rPr>
              <a:t>FIND YOUR “BEST FIT” COLLEGE</a:t>
            </a:r>
          </a:p>
          <a:p>
            <a:pPr lvl="2" algn="ctr"/>
            <a:endParaRPr lang="en-US" dirty="0" smtClean="0"/>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The Search</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18</a:t>
            </a:fld>
            <a:endParaRPr lang="en-US" dirty="0"/>
          </a:p>
        </p:txBody>
      </p:sp>
    </p:spTree>
    <p:extLst>
      <p:ext uri="{BB962C8B-B14F-4D97-AF65-F5344CB8AC3E}">
        <p14:creationId xmlns:p14="http://schemas.microsoft.com/office/powerpoint/2010/main" val="977152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9582"/>
            <a:ext cx="8229600" cy="4525963"/>
          </a:xfrm>
        </p:spPr>
        <p:txBody>
          <a:bodyPr>
            <a:normAutofit/>
          </a:bodyPr>
          <a:lstStyle/>
          <a:p>
            <a:pPr marL="0" indent="0">
              <a:buNone/>
            </a:pPr>
            <a:r>
              <a:rPr lang="en-US" dirty="0" smtClean="0"/>
              <a:t>Have your student engage in the process</a:t>
            </a:r>
          </a:p>
          <a:p>
            <a:pPr>
              <a:buFont typeface="Wingdings" panose="05000000000000000000" pitchFamily="2" charset="2"/>
              <a:buChar char="v"/>
            </a:pPr>
            <a:r>
              <a:rPr lang="en-US" dirty="0" smtClean="0">
                <a:solidFill>
                  <a:schemeClr val="tx2"/>
                </a:solidFill>
              </a:rPr>
              <a:t>Remember, they are going to college not you!</a:t>
            </a:r>
          </a:p>
          <a:p>
            <a:pPr marL="0" indent="0">
              <a:buNone/>
            </a:pPr>
            <a:r>
              <a:rPr lang="en-US" dirty="0" smtClean="0"/>
              <a:t>Become educated about the entire process</a:t>
            </a:r>
          </a:p>
          <a:p>
            <a:pPr>
              <a:buFont typeface="Wingdings" panose="05000000000000000000" pitchFamily="2" charset="2"/>
              <a:buChar char="v"/>
            </a:pPr>
            <a:r>
              <a:rPr lang="en-US" dirty="0" smtClean="0">
                <a:solidFill>
                  <a:schemeClr val="tx2"/>
                </a:solidFill>
              </a:rPr>
              <a:t>You and your student need to know your options outside of the “norm” or “name”</a:t>
            </a:r>
          </a:p>
          <a:p>
            <a:pPr marL="0" indent="0">
              <a:buNone/>
            </a:pPr>
            <a:r>
              <a:rPr lang="en-US" dirty="0" smtClean="0"/>
              <a:t>Create </a:t>
            </a:r>
            <a:r>
              <a:rPr lang="en-US" dirty="0"/>
              <a:t>a</a:t>
            </a:r>
            <a:r>
              <a:rPr lang="en-US" dirty="0" smtClean="0"/>
              <a:t> good search process</a:t>
            </a:r>
          </a:p>
          <a:p>
            <a:pPr>
              <a:buFont typeface="Wingdings" panose="05000000000000000000" pitchFamily="2" charset="2"/>
              <a:buChar char="v"/>
            </a:pPr>
            <a:r>
              <a:rPr lang="en-US" dirty="0" smtClean="0">
                <a:solidFill>
                  <a:schemeClr val="tx2"/>
                </a:solidFill>
              </a:rPr>
              <a:t>Location, Majors, Size, Campus Setting, Athletics, Job Placement, Housing, Food, Weather, etc.</a:t>
            </a:r>
          </a:p>
          <a:p>
            <a:pPr marL="0" indent="0" algn="ctr">
              <a:buNone/>
            </a:pPr>
            <a:r>
              <a:rPr lang="en-US" dirty="0" smtClean="0">
                <a:solidFill>
                  <a:srgbClr val="002060"/>
                </a:solidFill>
              </a:rPr>
              <a:t>Have a plan!</a:t>
            </a:r>
            <a:endParaRPr lang="en-US" dirty="0">
              <a:solidFill>
                <a:srgbClr val="002060"/>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Keys to the “BEST FIT” Process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19</a:t>
            </a:fld>
            <a:endParaRPr lang="en-US" dirty="0"/>
          </a:p>
        </p:txBody>
      </p:sp>
    </p:spTree>
    <p:extLst>
      <p:ext uri="{BB962C8B-B14F-4D97-AF65-F5344CB8AC3E}">
        <p14:creationId xmlns:p14="http://schemas.microsoft.com/office/powerpoint/2010/main" val="724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991600" cy="3352800"/>
          </a:xfrm>
        </p:spPr>
        <p:txBody>
          <a:bodyPr/>
          <a:lstStyle/>
          <a:p>
            <a:pPr marL="109728" indent="0">
              <a:buNone/>
            </a:pPr>
            <a:r>
              <a:rPr lang="en-US" dirty="0" smtClean="0">
                <a:solidFill>
                  <a:schemeClr val="bg1"/>
                </a:solidFill>
                <a:latin typeface="Helvetica" pitchFamily="34" charset="0"/>
              </a:rPr>
              <a:t>“</a:t>
            </a:r>
            <a:r>
              <a:rPr lang="en-US" i="1" dirty="0" smtClean="0">
                <a:solidFill>
                  <a:schemeClr val="bg1"/>
                </a:solidFill>
                <a:latin typeface="Helvetica" pitchFamily="34" charset="0"/>
              </a:rPr>
              <a:t>Most great players have one of three things: size, athleticism, or outside shooting.  But in this day-and-age the most important ingredient of all is a player’s motor.  I’m talking about that burning desire, willingness to compete, incredible work ethic, and refusal to lose</a:t>
            </a:r>
            <a:r>
              <a:rPr lang="en-US" dirty="0" smtClean="0">
                <a:solidFill>
                  <a:schemeClr val="bg1"/>
                </a:solidFill>
                <a:latin typeface="Helvetica" pitchFamily="34" charset="0"/>
              </a:rPr>
              <a:t>.”</a:t>
            </a:r>
          </a:p>
          <a:p>
            <a:pPr marL="109728" indent="0" algn="just">
              <a:buNone/>
            </a:pPr>
            <a:endParaRPr lang="en-US" dirty="0">
              <a:solidFill>
                <a:schemeClr val="bg1"/>
              </a:solidFill>
              <a:latin typeface="Helvetica" pitchFamily="34" charset="0"/>
            </a:endParaRPr>
          </a:p>
          <a:p>
            <a:pPr marL="109728" indent="0" algn="just">
              <a:buNone/>
            </a:pPr>
            <a:r>
              <a:rPr lang="en-US" dirty="0" smtClean="0">
                <a:solidFill>
                  <a:schemeClr val="bg1"/>
                </a:solidFill>
                <a:latin typeface="Helvetica" pitchFamily="34" charset="0"/>
              </a:rPr>
              <a:t>			-</a:t>
            </a:r>
            <a:r>
              <a:rPr lang="en-US" dirty="0" smtClean="0">
                <a:solidFill>
                  <a:schemeClr val="bg1"/>
                </a:solidFill>
              </a:rPr>
              <a:t>Clark Francis of Hoop Scoop</a:t>
            </a:r>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BECD064-5981-47DC-9083-6A0E81D0008A}" type="slidenum">
              <a:rPr lang="en-US" smtClean="0"/>
              <a:t>2</a:t>
            </a:fld>
            <a:endParaRPr lang="en-US" dirty="0"/>
          </a:p>
        </p:txBody>
      </p:sp>
    </p:spTree>
    <p:extLst>
      <p:ext uri="{BB962C8B-B14F-4D97-AF65-F5344CB8AC3E}">
        <p14:creationId xmlns:p14="http://schemas.microsoft.com/office/powerpoint/2010/main" val="708839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37769952"/>
              </p:ext>
            </p:extLst>
          </p:nvPr>
        </p:nvGraphicFramePr>
        <p:xfrm>
          <a:off x="1600200" y="914400"/>
          <a:ext cx="6096000" cy="4064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BECD064-5981-47DC-9083-6A0E81D0008A}" type="slidenum">
              <a:rPr lang="en-US" smtClean="0"/>
              <a:t>20</a:t>
            </a:fld>
            <a:endParaRPr lang="en-US" dirty="0"/>
          </a:p>
        </p:txBody>
      </p:sp>
    </p:spTree>
    <p:extLst>
      <p:ext uri="{BB962C8B-B14F-4D97-AF65-F5344CB8AC3E}">
        <p14:creationId xmlns:p14="http://schemas.microsoft.com/office/powerpoint/2010/main" val="139391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6450"/>
            <a:ext cx="8229600" cy="4525963"/>
          </a:xfrm>
        </p:spPr>
        <p:txBody>
          <a:bodyPr>
            <a:normAutofit fontScale="77500" lnSpcReduction="20000"/>
          </a:bodyPr>
          <a:lstStyle/>
          <a:p>
            <a:pPr>
              <a:buFont typeface="Wingdings" panose="05000000000000000000" pitchFamily="2" charset="2"/>
              <a:buChar char="v"/>
            </a:pPr>
            <a:r>
              <a:rPr lang="en-US" sz="2200" dirty="0" smtClean="0">
                <a:solidFill>
                  <a:schemeClr val="tx2"/>
                </a:solidFill>
              </a:rPr>
              <a:t>In what division does the school play? (NAIA, I, II, III, NJCAA)</a:t>
            </a:r>
          </a:p>
          <a:p>
            <a:pPr>
              <a:buFont typeface="Wingdings" panose="05000000000000000000" pitchFamily="2" charset="2"/>
              <a:buChar char="v"/>
            </a:pPr>
            <a:r>
              <a:rPr lang="en-US" sz="2200" dirty="0" smtClean="0">
                <a:solidFill>
                  <a:schemeClr val="tx2"/>
                </a:solidFill>
              </a:rPr>
              <a:t>In what conference is the team?</a:t>
            </a:r>
          </a:p>
          <a:p>
            <a:pPr>
              <a:buFont typeface="Wingdings" panose="05000000000000000000" pitchFamily="2" charset="2"/>
              <a:buChar char="v"/>
            </a:pPr>
            <a:r>
              <a:rPr lang="en-US" sz="2200" dirty="0" smtClean="0">
                <a:solidFill>
                  <a:schemeClr val="tx2"/>
                </a:solidFill>
              </a:rPr>
              <a:t>How many will travel with the team?</a:t>
            </a:r>
          </a:p>
          <a:p>
            <a:pPr>
              <a:buFont typeface="Wingdings" panose="05000000000000000000" pitchFamily="2" charset="2"/>
              <a:buChar char="v"/>
            </a:pPr>
            <a:r>
              <a:rPr lang="en-US" sz="2200" dirty="0" smtClean="0">
                <a:solidFill>
                  <a:schemeClr val="tx2"/>
                </a:solidFill>
              </a:rPr>
              <a:t>What is the practice schedule once school starts?</a:t>
            </a:r>
          </a:p>
          <a:p>
            <a:pPr>
              <a:buFont typeface="Wingdings" panose="05000000000000000000" pitchFamily="2" charset="2"/>
              <a:buChar char="v"/>
            </a:pPr>
            <a:r>
              <a:rPr lang="en-US" sz="2200" dirty="0" smtClean="0">
                <a:solidFill>
                  <a:schemeClr val="tx2"/>
                </a:solidFill>
              </a:rPr>
              <a:t>Including meetings, training, travel, and matches, how much time is required?</a:t>
            </a:r>
          </a:p>
          <a:p>
            <a:pPr>
              <a:buFont typeface="Wingdings" panose="05000000000000000000" pitchFamily="2" charset="2"/>
              <a:buChar char="v"/>
            </a:pPr>
            <a:r>
              <a:rPr lang="en-US" sz="2200" dirty="0" smtClean="0">
                <a:solidFill>
                  <a:schemeClr val="tx2"/>
                </a:solidFill>
              </a:rPr>
              <a:t>What facilities and staff are available to take care of injuries and rehab?</a:t>
            </a:r>
          </a:p>
          <a:p>
            <a:pPr>
              <a:buFont typeface="Wingdings" panose="05000000000000000000" pitchFamily="2" charset="2"/>
              <a:buChar char="v"/>
            </a:pPr>
            <a:r>
              <a:rPr lang="en-US" sz="2200" dirty="0" smtClean="0">
                <a:solidFill>
                  <a:schemeClr val="tx2"/>
                </a:solidFill>
              </a:rPr>
              <a:t>Does school offer academic counseling for athletes?</a:t>
            </a:r>
          </a:p>
          <a:p>
            <a:pPr>
              <a:buFont typeface="Wingdings" panose="05000000000000000000" pitchFamily="2" charset="2"/>
              <a:buChar char="v"/>
            </a:pPr>
            <a:r>
              <a:rPr lang="en-US" sz="2200" dirty="0" smtClean="0">
                <a:solidFill>
                  <a:schemeClr val="tx2"/>
                </a:solidFill>
              </a:rPr>
              <a:t>How many scholarships does the school offer?</a:t>
            </a:r>
          </a:p>
          <a:p>
            <a:pPr>
              <a:buFont typeface="Wingdings" panose="05000000000000000000" pitchFamily="2" charset="2"/>
              <a:buChar char="v"/>
            </a:pPr>
            <a:r>
              <a:rPr lang="en-US" sz="2200" dirty="0" smtClean="0">
                <a:solidFill>
                  <a:schemeClr val="tx2"/>
                </a:solidFill>
              </a:rPr>
              <a:t>What is the off-season program like?</a:t>
            </a:r>
          </a:p>
          <a:p>
            <a:pPr>
              <a:buFont typeface="Wingdings" panose="05000000000000000000" pitchFamily="2" charset="2"/>
              <a:buChar char="v"/>
            </a:pPr>
            <a:r>
              <a:rPr lang="en-US" sz="2200" dirty="0" smtClean="0">
                <a:solidFill>
                  <a:schemeClr val="tx2"/>
                </a:solidFill>
              </a:rPr>
              <a:t>How many seniors on the team the year before you attend?</a:t>
            </a:r>
          </a:p>
          <a:p>
            <a:pPr>
              <a:buFont typeface="Wingdings" panose="05000000000000000000" pitchFamily="2" charset="2"/>
              <a:buChar char="v"/>
            </a:pPr>
            <a:r>
              <a:rPr lang="en-US" sz="2200" dirty="0" smtClean="0">
                <a:solidFill>
                  <a:schemeClr val="tx2"/>
                </a:solidFill>
              </a:rPr>
              <a:t>How many freshmen are starting? Traveling?</a:t>
            </a:r>
          </a:p>
          <a:p>
            <a:pPr>
              <a:buFont typeface="Wingdings" panose="05000000000000000000" pitchFamily="2" charset="2"/>
              <a:buChar char="v"/>
            </a:pPr>
            <a:r>
              <a:rPr lang="en-US" sz="2200" dirty="0" smtClean="0">
                <a:solidFill>
                  <a:schemeClr val="tx2"/>
                </a:solidFill>
              </a:rPr>
              <a:t>How successful has the team been the last 3 years? Last year?</a:t>
            </a:r>
          </a:p>
          <a:p>
            <a:pPr>
              <a:buFont typeface="Wingdings" panose="05000000000000000000" pitchFamily="2" charset="2"/>
              <a:buChar char="v"/>
            </a:pPr>
            <a:r>
              <a:rPr lang="en-US" sz="2200" dirty="0" smtClean="0">
                <a:solidFill>
                  <a:schemeClr val="tx2"/>
                </a:solidFill>
              </a:rPr>
              <a:t>Where is the coach from? Style? Do you like his/her personality?</a:t>
            </a:r>
          </a:p>
          <a:p>
            <a:pPr>
              <a:buFont typeface="Wingdings" panose="05000000000000000000" pitchFamily="2" charset="2"/>
              <a:buChar char="v"/>
            </a:pPr>
            <a:r>
              <a:rPr lang="en-US" sz="2200" dirty="0" smtClean="0">
                <a:solidFill>
                  <a:schemeClr val="tx2"/>
                </a:solidFill>
              </a:rPr>
              <a:t>What system? Style- possession, direct, attacking. Etc.?</a:t>
            </a:r>
          </a:p>
          <a:p>
            <a:pPr>
              <a:buFont typeface="Wingdings" panose="05000000000000000000" pitchFamily="2" charset="2"/>
              <a:buChar char="v"/>
            </a:pPr>
            <a:r>
              <a:rPr lang="en-US" sz="2200" dirty="0" smtClean="0">
                <a:solidFill>
                  <a:schemeClr val="tx2"/>
                </a:solidFill>
              </a:rPr>
              <a:t>What are the facilities like? Weight room? Stadium? Training room? Locker room?</a:t>
            </a:r>
          </a:p>
        </p:txBody>
      </p:sp>
      <p:sp>
        <p:nvSpPr>
          <p:cNvPr id="2" name="Title 1"/>
          <p:cNvSpPr>
            <a:spLocks noGrp="1"/>
          </p:cNvSpPr>
          <p:nvPr>
            <p:ph type="title"/>
          </p:nvPr>
        </p:nvSpPr>
        <p:spPr>
          <a:xfrm>
            <a:off x="304800" y="228600"/>
            <a:ext cx="8534400" cy="1143000"/>
          </a:xfrm>
        </p:spPr>
        <p:txBody>
          <a:bodyPr>
            <a:normAutofit/>
          </a:bodyPr>
          <a:lstStyle/>
          <a:p>
            <a:pPr algn="ctr"/>
            <a:r>
              <a:rPr lang="en-US" sz="2800" b="0" u="sng" dirty="0" smtClean="0">
                <a:latin typeface="Century Gothic" panose="020B0502020202020204" pitchFamily="34" charset="0"/>
              </a:rPr>
              <a:t>Questions: The </a:t>
            </a:r>
            <a:r>
              <a:rPr lang="en-US" sz="2800" b="0" u="sng" dirty="0">
                <a:latin typeface="Century Gothic" panose="020B0502020202020204" pitchFamily="34" charset="0"/>
              </a:rPr>
              <a:t>A</a:t>
            </a:r>
            <a:r>
              <a:rPr lang="en-US" sz="2800" b="0" u="sng" dirty="0" smtClean="0">
                <a:latin typeface="Century Gothic" panose="020B0502020202020204" pitchFamily="34" charset="0"/>
              </a:rPr>
              <a:t>thletic </a:t>
            </a:r>
            <a:r>
              <a:rPr lang="en-US" sz="2800" b="0" u="sng" dirty="0">
                <a:latin typeface="Century Gothic" panose="020B0502020202020204" pitchFamily="34" charset="0"/>
              </a:rPr>
              <a:t>P</a:t>
            </a:r>
            <a:r>
              <a:rPr lang="en-US" sz="2800" b="0" u="sng" dirty="0" smtClean="0">
                <a:latin typeface="Century Gothic" panose="020B0502020202020204" pitchFamily="34" charset="0"/>
              </a:rPr>
              <a:t>rogram &amp; </a:t>
            </a:r>
            <a:r>
              <a:rPr lang="en-US" sz="2800" b="0" u="sng" dirty="0">
                <a:latin typeface="Century Gothic" panose="020B0502020202020204" pitchFamily="34" charset="0"/>
              </a:rPr>
              <a:t>T</a:t>
            </a:r>
            <a:r>
              <a:rPr lang="en-US" sz="2800" b="0" u="sng" dirty="0" smtClean="0">
                <a:latin typeface="Century Gothic" panose="020B0502020202020204" pitchFamily="34" charset="0"/>
              </a:rPr>
              <a:t>he </a:t>
            </a:r>
            <a:r>
              <a:rPr lang="en-US" sz="2800" b="0" u="sng" dirty="0">
                <a:latin typeface="Century Gothic" panose="020B0502020202020204" pitchFamily="34" charset="0"/>
              </a:rPr>
              <a:t>T</a:t>
            </a:r>
            <a:r>
              <a:rPr lang="en-US" sz="2800" b="0" u="sng" dirty="0" smtClean="0">
                <a:latin typeface="Century Gothic" panose="020B0502020202020204" pitchFamily="34" charset="0"/>
              </a:rPr>
              <a:t>eam</a:t>
            </a:r>
            <a:endParaRPr lang="en-US" sz="2800"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21</a:t>
            </a:fld>
            <a:endParaRPr lang="en-US" dirty="0"/>
          </a:p>
        </p:txBody>
      </p:sp>
    </p:spTree>
    <p:extLst>
      <p:ext uri="{BB962C8B-B14F-4D97-AF65-F5344CB8AC3E}">
        <p14:creationId xmlns:p14="http://schemas.microsoft.com/office/powerpoint/2010/main" val="1329485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Autofit/>
          </a:bodyPr>
          <a:lstStyle/>
          <a:p>
            <a:pPr marL="342900" indent="-342900">
              <a:buFont typeface="Wingdings" panose="05000000000000000000" pitchFamily="2" charset="2"/>
              <a:buChar char="v"/>
            </a:pPr>
            <a:r>
              <a:rPr lang="en-US" sz="2000" b="1" u="sng" dirty="0" smtClean="0"/>
              <a:t>Calendar – </a:t>
            </a:r>
            <a:r>
              <a:rPr lang="en-US" sz="2000" dirty="0" smtClean="0">
                <a:solidFill>
                  <a:schemeClr val="tx2"/>
                </a:solidFill>
              </a:rPr>
              <a:t>is the school on quarter, semester, trimester?</a:t>
            </a:r>
          </a:p>
          <a:p>
            <a:pPr marL="342900" indent="-342900">
              <a:buFont typeface="Wingdings" panose="05000000000000000000" pitchFamily="2" charset="2"/>
              <a:buChar char="v"/>
            </a:pPr>
            <a:r>
              <a:rPr lang="en-US" sz="2000" b="1" u="sng" dirty="0" smtClean="0"/>
              <a:t>Location-</a:t>
            </a:r>
            <a:r>
              <a:rPr lang="en-US" sz="2000" dirty="0" smtClean="0"/>
              <a:t> </a:t>
            </a:r>
            <a:r>
              <a:rPr lang="en-US" sz="2000" dirty="0" smtClean="0">
                <a:solidFill>
                  <a:schemeClr val="tx2"/>
                </a:solidFill>
              </a:rPr>
              <a:t>is the location of this college satisfactory to your needs?</a:t>
            </a:r>
          </a:p>
          <a:p>
            <a:pPr marL="342900" indent="-342900">
              <a:buFont typeface="Wingdings" panose="05000000000000000000" pitchFamily="2" charset="2"/>
              <a:buChar char="v"/>
            </a:pPr>
            <a:r>
              <a:rPr lang="en-US" sz="2000" b="1" u="sng" dirty="0" smtClean="0"/>
              <a:t>Size-</a:t>
            </a:r>
            <a:r>
              <a:rPr lang="en-US" sz="2000" dirty="0" smtClean="0"/>
              <a:t> </a:t>
            </a:r>
            <a:r>
              <a:rPr lang="en-US" sz="2000" dirty="0" smtClean="0">
                <a:solidFill>
                  <a:schemeClr val="tx2"/>
                </a:solidFill>
              </a:rPr>
              <a:t>is the size of this college satisfactory to your needs?  How many undergraduates does the school accept?</a:t>
            </a:r>
          </a:p>
          <a:p>
            <a:pPr marL="342900" indent="-342900">
              <a:buFont typeface="Wingdings" panose="05000000000000000000" pitchFamily="2" charset="2"/>
              <a:buChar char="v"/>
            </a:pPr>
            <a:r>
              <a:rPr lang="en-US" sz="2000" b="1" u="sng" dirty="0" smtClean="0">
                <a:solidFill>
                  <a:schemeClr val="tx2"/>
                </a:solidFill>
              </a:rPr>
              <a:t>Majors-</a:t>
            </a:r>
            <a:r>
              <a:rPr lang="en-US" sz="2000" dirty="0" smtClean="0">
                <a:solidFill>
                  <a:schemeClr val="tx2"/>
                </a:solidFill>
              </a:rPr>
              <a:t> what are the strongest programs offered? What are the strongest academic departments? What major is most popular with current players?</a:t>
            </a:r>
          </a:p>
          <a:p>
            <a:pPr marL="342900" indent="-342900">
              <a:buFont typeface="Wingdings" panose="05000000000000000000" pitchFamily="2" charset="2"/>
              <a:buChar char="v"/>
            </a:pPr>
            <a:r>
              <a:rPr lang="en-US" sz="2000" b="1" u="sng" dirty="0" smtClean="0"/>
              <a:t>Talent Program- </a:t>
            </a:r>
            <a:r>
              <a:rPr lang="en-US" sz="2000" dirty="0" smtClean="0">
                <a:solidFill>
                  <a:schemeClr val="tx2"/>
                </a:solidFill>
              </a:rPr>
              <a:t>does this college have a talent program that meets the students needs (theater, newspaper, debate team)?</a:t>
            </a:r>
          </a:p>
          <a:p>
            <a:pPr marL="342900" indent="-342900">
              <a:buFont typeface="Wingdings" panose="05000000000000000000" pitchFamily="2" charset="2"/>
              <a:buChar char="v"/>
            </a:pPr>
            <a:r>
              <a:rPr lang="en-US" sz="2000" b="1" u="sng" dirty="0" smtClean="0"/>
              <a:t>Special Program- </a:t>
            </a:r>
            <a:r>
              <a:rPr lang="en-US" sz="2000" dirty="0" smtClean="0">
                <a:solidFill>
                  <a:schemeClr val="tx2"/>
                </a:solidFill>
              </a:rPr>
              <a:t>does this college have special programs or facilities that the student needs or must have (learning disabilities, special medical facilities, etc.)?</a:t>
            </a:r>
          </a:p>
        </p:txBody>
      </p:sp>
      <p:sp>
        <p:nvSpPr>
          <p:cNvPr id="2" name="Title 1"/>
          <p:cNvSpPr>
            <a:spLocks noGrp="1"/>
          </p:cNvSpPr>
          <p:nvPr>
            <p:ph type="title"/>
          </p:nvPr>
        </p:nvSpPr>
        <p:spPr>
          <a:xfrm>
            <a:off x="457200" y="152400"/>
            <a:ext cx="8229600" cy="1143000"/>
          </a:xfrm>
        </p:spPr>
        <p:txBody>
          <a:bodyPr/>
          <a:lstStyle/>
          <a:p>
            <a:pPr algn="ctr"/>
            <a:r>
              <a:rPr lang="en-US" b="0" u="sng" dirty="0" smtClean="0">
                <a:latin typeface="Century Gothic" panose="020B0502020202020204" pitchFamily="34" charset="0"/>
              </a:rPr>
              <a:t>Questions about the College</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22</a:t>
            </a:fld>
            <a:endParaRPr lang="en-US" dirty="0"/>
          </a:p>
        </p:txBody>
      </p:sp>
    </p:spTree>
    <p:extLst>
      <p:ext uri="{BB962C8B-B14F-4D97-AF65-F5344CB8AC3E}">
        <p14:creationId xmlns:p14="http://schemas.microsoft.com/office/powerpoint/2010/main" val="14526282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24113"/>
            <a:ext cx="8229600" cy="4525963"/>
          </a:xfrm>
        </p:spPr>
        <p:txBody>
          <a:bodyPr>
            <a:normAutofit fontScale="70000" lnSpcReduction="20000"/>
          </a:bodyPr>
          <a:lstStyle/>
          <a:p>
            <a:pPr marL="342900" indent="-342900">
              <a:buFont typeface="Wingdings" panose="05000000000000000000" pitchFamily="2" charset="2"/>
              <a:buChar char="v"/>
            </a:pPr>
            <a:r>
              <a:rPr lang="en-US" sz="2400" b="1" u="sng" dirty="0"/>
              <a:t>Resources- </a:t>
            </a:r>
            <a:r>
              <a:rPr lang="en-US" sz="2400" dirty="0">
                <a:solidFill>
                  <a:schemeClr val="tx2"/>
                </a:solidFill>
              </a:rPr>
              <a:t>what computing resources and library services are available to students?</a:t>
            </a:r>
            <a:endParaRPr lang="en-US" sz="2400" dirty="0"/>
          </a:p>
          <a:p>
            <a:pPr marL="342900" indent="-342900">
              <a:buFont typeface="Wingdings" panose="05000000000000000000" pitchFamily="2" charset="2"/>
              <a:buChar char="v"/>
            </a:pPr>
            <a:r>
              <a:rPr lang="en-US" sz="2400" b="1" u="sng" dirty="0"/>
              <a:t>Co-op Programs- </a:t>
            </a:r>
            <a:r>
              <a:rPr lang="en-US" sz="2400" dirty="0">
                <a:solidFill>
                  <a:schemeClr val="tx2"/>
                </a:solidFill>
              </a:rPr>
              <a:t>does this college have an academic co-op (study/work) program </a:t>
            </a:r>
            <a:r>
              <a:rPr lang="en-US" sz="2400" u="sng" dirty="0">
                <a:solidFill>
                  <a:schemeClr val="accent1"/>
                </a:solidFill>
              </a:rPr>
              <a:t>in the student’s major </a:t>
            </a:r>
            <a:r>
              <a:rPr lang="en-US" sz="2400" dirty="0">
                <a:solidFill>
                  <a:schemeClr val="tx2"/>
                </a:solidFill>
              </a:rPr>
              <a:t>that can reduce your college costs and help the student achieve employment after graduation?</a:t>
            </a:r>
          </a:p>
          <a:p>
            <a:pPr marL="342900" indent="-342900">
              <a:buFont typeface="Wingdings" panose="05000000000000000000" pitchFamily="2" charset="2"/>
              <a:buChar char="v"/>
            </a:pPr>
            <a:r>
              <a:rPr lang="en-US" sz="2400" b="1" u="sng" dirty="0"/>
              <a:t>Job Placement- </a:t>
            </a:r>
            <a:r>
              <a:rPr lang="en-US" sz="2400" dirty="0">
                <a:solidFill>
                  <a:schemeClr val="tx2"/>
                </a:solidFill>
              </a:rPr>
              <a:t>does this college have a Placement Office that places high number of students in jobs </a:t>
            </a:r>
            <a:r>
              <a:rPr lang="en-US" sz="2400" b="1" u="sng" dirty="0">
                <a:solidFill>
                  <a:schemeClr val="accent1"/>
                </a:solidFill>
              </a:rPr>
              <a:t>prior</a:t>
            </a:r>
            <a:r>
              <a:rPr lang="en-US" sz="2400" dirty="0">
                <a:solidFill>
                  <a:schemeClr val="tx2"/>
                </a:solidFill>
              </a:rPr>
              <a:t> to graduation?</a:t>
            </a:r>
          </a:p>
          <a:p>
            <a:pPr marL="342900" indent="-342900">
              <a:buFont typeface="Wingdings" panose="05000000000000000000" pitchFamily="2" charset="2"/>
              <a:buChar char="v"/>
            </a:pPr>
            <a:r>
              <a:rPr lang="en-US" sz="2400" b="1" u="sng" dirty="0" smtClean="0"/>
              <a:t>Student Body Reputation- </a:t>
            </a:r>
            <a:r>
              <a:rPr lang="en-US" sz="2400" dirty="0" smtClean="0">
                <a:solidFill>
                  <a:schemeClr val="tx2"/>
                </a:solidFill>
              </a:rPr>
              <a:t>does this college’s student body reputation fit the students personality?</a:t>
            </a:r>
          </a:p>
          <a:p>
            <a:pPr marL="342900" indent="-342900">
              <a:buFont typeface="Wingdings" panose="05000000000000000000" pitchFamily="2" charset="2"/>
              <a:buChar char="v"/>
            </a:pPr>
            <a:r>
              <a:rPr lang="en-US" sz="2400" b="1" u="sng" dirty="0" smtClean="0"/>
              <a:t>Diversity-</a:t>
            </a:r>
            <a:r>
              <a:rPr lang="en-US" sz="2400" dirty="0" smtClean="0"/>
              <a:t> </a:t>
            </a:r>
            <a:r>
              <a:rPr lang="en-US" sz="2400" dirty="0" smtClean="0">
                <a:solidFill>
                  <a:schemeClr val="tx2"/>
                </a:solidFill>
              </a:rPr>
              <a:t>does the student mix at this college fit the student’s personality? </a:t>
            </a:r>
          </a:p>
          <a:p>
            <a:pPr marL="342900" indent="-342900">
              <a:buFont typeface="Wingdings" panose="05000000000000000000" pitchFamily="2" charset="2"/>
              <a:buChar char="v"/>
            </a:pPr>
            <a:r>
              <a:rPr lang="en-US" sz="2400" b="1" u="sng" dirty="0" smtClean="0"/>
              <a:t>Housing-</a:t>
            </a:r>
            <a:r>
              <a:rPr lang="en-US" sz="2400" dirty="0" smtClean="0"/>
              <a:t> </a:t>
            </a:r>
            <a:r>
              <a:rPr lang="en-US" sz="2400" dirty="0" smtClean="0">
                <a:solidFill>
                  <a:schemeClr val="tx2"/>
                </a:solidFill>
              </a:rPr>
              <a:t>is this college’s housing (and housing policy) satisfactory to your needs? Do most students live on or off campus? Do team members room together?</a:t>
            </a:r>
          </a:p>
          <a:p>
            <a:pPr marL="342900" indent="-342900">
              <a:buFont typeface="Wingdings" panose="05000000000000000000" pitchFamily="2" charset="2"/>
              <a:buChar char="v"/>
            </a:pPr>
            <a:r>
              <a:rPr lang="en-US" sz="2400" b="1" u="sng" dirty="0" smtClean="0"/>
              <a:t>Food- </a:t>
            </a:r>
            <a:r>
              <a:rPr lang="en-US" sz="2400" dirty="0" smtClean="0">
                <a:solidFill>
                  <a:schemeClr val="tx2"/>
                </a:solidFill>
              </a:rPr>
              <a:t>is the on-campus food at this college satisfactory to your needs?</a:t>
            </a:r>
          </a:p>
          <a:p>
            <a:pPr marL="342900" indent="-342900">
              <a:buFont typeface="Wingdings" panose="05000000000000000000" pitchFamily="2" charset="2"/>
              <a:buChar char="v"/>
            </a:pPr>
            <a:r>
              <a:rPr lang="en-US" sz="2400" b="1" u="sng" dirty="0" smtClean="0"/>
              <a:t>Weather-</a:t>
            </a:r>
            <a:r>
              <a:rPr lang="en-US" sz="2400" dirty="0" smtClean="0"/>
              <a:t> </a:t>
            </a:r>
            <a:r>
              <a:rPr lang="en-US" sz="2400" dirty="0" smtClean="0">
                <a:solidFill>
                  <a:schemeClr val="tx2"/>
                </a:solidFill>
              </a:rPr>
              <a:t>is this college located in a climate that is satisfactory to your needs?</a:t>
            </a:r>
          </a:p>
          <a:p>
            <a:pPr marL="342900" indent="-342900">
              <a:buFont typeface="Wingdings" panose="05000000000000000000" pitchFamily="2" charset="2"/>
              <a:buChar char="v"/>
            </a:pPr>
            <a:r>
              <a:rPr lang="en-US" sz="2400" b="1" u="sng" dirty="0" smtClean="0"/>
              <a:t>Athletic Program- </a:t>
            </a:r>
            <a:r>
              <a:rPr lang="en-US" sz="2400" dirty="0" smtClean="0">
                <a:solidFill>
                  <a:schemeClr val="tx2"/>
                </a:solidFill>
              </a:rPr>
              <a:t>basketball program and other sporting events/programs</a:t>
            </a:r>
            <a:endParaRPr lang="en-US" sz="2400"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Questions about the Colleg</a:t>
            </a:r>
            <a:r>
              <a:rPr lang="en-US" u="sng" dirty="0" smtClean="0"/>
              <a:t>e</a:t>
            </a:r>
            <a:endParaRPr lang="en-US" u="sng" dirty="0"/>
          </a:p>
        </p:txBody>
      </p:sp>
      <p:pic>
        <p:nvPicPr>
          <p:cNvPr id="7"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23</a:t>
            </a:fld>
            <a:endParaRPr lang="en-US" dirty="0"/>
          </a:p>
        </p:txBody>
      </p:sp>
    </p:spTree>
    <p:extLst>
      <p:ext uri="{BB962C8B-B14F-4D97-AF65-F5344CB8AC3E}">
        <p14:creationId xmlns:p14="http://schemas.microsoft.com/office/powerpoint/2010/main" val="3014656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21086"/>
          </a:xfrm>
        </p:spPr>
        <p:txBody>
          <a:bodyPr>
            <a:normAutofit fontScale="85000" lnSpcReduction="20000"/>
          </a:bodyPr>
          <a:lstStyle/>
          <a:p>
            <a:pPr marL="342900" indent="-342900">
              <a:buFont typeface="Wingdings" panose="05000000000000000000" pitchFamily="2" charset="2"/>
              <a:buChar char="v"/>
            </a:pPr>
            <a:r>
              <a:rPr lang="en-US" sz="2400" b="1" u="sng" dirty="0" smtClean="0"/>
              <a:t>Religion-</a:t>
            </a:r>
            <a:r>
              <a:rPr lang="en-US" sz="2400" dirty="0" smtClean="0"/>
              <a:t> </a:t>
            </a:r>
            <a:r>
              <a:rPr lang="en-US" sz="2400" dirty="0" smtClean="0">
                <a:solidFill>
                  <a:schemeClr val="tx2"/>
                </a:solidFill>
              </a:rPr>
              <a:t>does this college have a religious program that fits your needs?</a:t>
            </a:r>
          </a:p>
          <a:p>
            <a:pPr marL="342900" indent="-342900">
              <a:buFont typeface="Wingdings" panose="05000000000000000000" pitchFamily="2" charset="2"/>
              <a:buChar char="v"/>
            </a:pPr>
            <a:r>
              <a:rPr lang="en-US" sz="2400" b="1" u="sng" dirty="0" smtClean="0"/>
              <a:t>Attrition-</a:t>
            </a:r>
            <a:r>
              <a:rPr lang="en-US" sz="2400" dirty="0" smtClean="0"/>
              <a:t> </a:t>
            </a:r>
            <a:r>
              <a:rPr lang="en-US" sz="2400" dirty="0" smtClean="0">
                <a:solidFill>
                  <a:schemeClr val="tx2"/>
                </a:solidFill>
              </a:rPr>
              <a:t>does this college have a high number of freshmen that graduate within five years?</a:t>
            </a:r>
          </a:p>
          <a:p>
            <a:pPr marL="342900" indent="-342900">
              <a:buFont typeface="Wingdings" panose="05000000000000000000" pitchFamily="2" charset="2"/>
              <a:buChar char="v"/>
            </a:pPr>
            <a:r>
              <a:rPr lang="en-US" sz="2400" b="1" u="sng" dirty="0" smtClean="0"/>
              <a:t>Student-Faculty Ratio- </a:t>
            </a:r>
            <a:r>
              <a:rPr lang="en-US" sz="2400" dirty="0" smtClean="0">
                <a:solidFill>
                  <a:schemeClr val="tx2"/>
                </a:solidFill>
              </a:rPr>
              <a:t>does this college have a low student to faculty ratio to guarantee a more interactive classroom participation and personal faculty attention for the student?</a:t>
            </a:r>
          </a:p>
          <a:p>
            <a:pPr marL="342900" indent="-342900">
              <a:buFont typeface="Wingdings" panose="05000000000000000000" pitchFamily="2" charset="2"/>
              <a:buChar char="v"/>
            </a:pPr>
            <a:r>
              <a:rPr lang="en-US" sz="2400" b="1" u="sng" dirty="0" smtClean="0"/>
              <a:t>Faculty with PhDs- </a:t>
            </a:r>
            <a:r>
              <a:rPr lang="en-US" sz="2400" dirty="0" smtClean="0">
                <a:solidFill>
                  <a:schemeClr val="tx2"/>
                </a:solidFill>
              </a:rPr>
              <a:t>does this college have a high number of faculty with PhDs?</a:t>
            </a:r>
          </a:p>
          <a:p>
            <a:pPr marL="342900" indent="-342900">
              <a:buFont typeface="Wingdings" panose="05000000000000000000" pitchFamily="2" charset="2"/>
              <a:buChar char="v"/>
            </a:pPr>
            <a:r>
              <a:rPr lang="en-US" sz="2400" b="1" u="sng" dirty="0" smtClean="0"/>
              <a:t>Campus </a:t>
            </a:r>
            <a:r>
              <a:rPr lang="en-US" sz="2400" b="1" u="sng" dirty="0" smtClean="0">
                <a:solidFill>
                  <a:schemeClr val="tx2"/>
                </a:solidFill>
              </a:rPr>
              <a:t>Setting- </a:t>
            </a:r>
            <a:r>
              <a:rPr lang="en-US" sz="2400" dirty="0" smtClean="0">
                <a:solidFill>
                  <a:schemeClr val="tx2"/>
                </a:solidFill>
              </a:rPr>
              <a:t>is this college located in a desirable area or neighborhood? Is it in a small town or urban setting?</a:t>
            </a:r>
          </a:p>
          <a:p>
            <a:pPr marL="342900" indent="-342900">
              <a:buFont typeface="Wingdings" panose="05000000000000000000" pitchFamily="2" charset="2"/>
              <a:buChar char="v"/>
            </a:pPr>
            <a:r>
              <a:rPr lang="en-US" sz="2400" b="1" u="sng" dirty="0" smtClean="0"/>
              <a:t>Safety-</a:t>
            </a:r>
            <a:r>
              <a:rPr lang="en-US" sz="2400" dirty="0" smtClean="0"/>
              <a:t> </a:t>
            </a:r>
            <a:r>
              <a:rPr lang="en-US" sz="2400" dirty="0" smtClean="0">
                <a:solidFill>
                  <a:schemeClr val="tx2"/>
                </a:solidFill>
              </a:rPr>
              <a:t>does this college’s campus have adequate security and a good safety reputation?</a:t>
            </a:r>
          </a:p>
          <a:p>
            <a:pPr marL="342900" indent="-342900">
              <a:buFont typeface="Wingdings" panose="05000000000000000000" pitchFamily="2" charset="2"/>
              <a:buChar char="v"/>
            </a:pPr>
            <a:r>
              <a:rPr lang="en-US" sz="2400" b="1" u="sng" dirty="0" smtClean="0"/>
              <a:t>Commute</a:t>
            </a:r>
            <a:r>
              <a:rPr lang="en-US" sz="2400" b="1" u="sng" dirty="0" smtClean="0">
                <a:solidFill>
                  <a:schemeClr val="tx2"/>
                </a:solidFill>
              </a:rPr>
              <a:t> –</a:t>
            </a:r>
            <a:r>
              <a:rPr lang="en-US" sz="2400" dirty="0" smtClean="0">
                <a:solidFill>
                  <a:schemeClr val="tx2"/>
                </a:solidFill>
              </a:rPr>
              <a:t> Is the school close enough to commute from home?  What transportation is available to travel home for visits?</a:t>
            </a:r>
          </a:p>
          <a:p>
            <a:pPr marL="0" indent="0">
              <a:buNone/>
            </a:pPr>
            <a:endParaRPr lang="en-US" sz="2400" dirty="0"/>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Questions about the College</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24</a:t>
            </a:fld>
            <a:endParaRPr lang="en-US" dirty="0"/>
          </a:p>
        </p:txBody>
      </p:sp>
    </p:spTree>
    <p:extLst>
      <p:ext uri="{BB962C8B-B14F-4D97-AF65-F5344CB8AC3E}">
        <p14:creationId xmlns:p14="http://schemas.microsoft.com/office/powerpoint/2010/main" val="4277051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1086"/>
          </a:xfrm>
        </p:spPr>
        <p:txBody>
          <a:bodyPr>
            <a:normAutofit/>
          </a:bodyPr>
          <a:lstStyle/>
          <a:p>
            <a:pPr marL="457200" indent="-457200">
              <a:buAutoNum type="arabicPeriod"/>
            </a:pPr>
            <a:r>
              <a:rPr lang="en-US" sz="2400" dirty="0" smtClean="0"/>
              <a:t>How many seniors are graduating?</a:t>
            </a:r>
          </a:p>
          <a:p>
            <a:pPr marL="457200" indent="-457200">
              <a:buAutoNum type="arabicPeriod"/>
            </a:pPr>
            <a:r>
              <a:rPr lang="en-US" sz="2400" dirty="0" smtClean="0"/>
              <a:t>Are there red shirt players returning?</a:t>
            </a:r>
          </a:p>
          <a:p>
            <a:pPr marL="457200" indent="-457200">
              <a:buAutoNum type="arabicPeriod"/>
            </a:pPr>
            <a:r>
              <a:rPr lang="en-US" sz="2400" dirty="0" smtClean="0"/>
              <a:t>Where would I play in the team?</a:t>
            </a:r>
          </a:p>
          <a:p>
            <a:pPr marL="457200" indent="-457200">
              <a:buAutoNum type="arabicPeriod"/>
            </a:pPr>
            <a:r>
              <a:rPr lang="en-US" sz="2400" dirty="0" smtClean="0"/>
              <a:t>How much playing time should I expect as a freshman?</a:t>
            </a:r>
          </a:p>
          <a:p>
            <a:pPr marL="457200" indent="-457200">
              <a:buAutoNum type="arabicPeriod"/>
            </a:pPr>
            <a:r>
              <a:rPr lang="en-US" sz="2400" dirty="0" smtClean="0"/>
              <a:t>How may other players are playing that position?</a:t>
            </a:r>
          </a:p>
          <a:p>
            <a:pPr marL="457200" indent="-457200">
              <a:buAutoNum type="arabicPeriod"/>
            </a:pPr>
            <a:r>
              <a:rPr lang="en-US" sz="2400" dirty="0" smtClean="0"/>
              <a:t>Are you recruiting other players for the same position? Have you committed to any?</a:t>
            </a:r>
          </a:p>
          <a:p>
            <a:pPr marL="457200" indent="-457200">
              <a:buAutoNum type="arabicPeriod"/>
            </a:pPr>
            <a:endParaRPr lang="en-US" sz="2400" dirty="0"/>
          </a:p>
        </p:txBody>
      </p:sp>
      <p:sp>
        <p:nvSpPr>
          <p:cNvPr id="2" name="Title 1"/>
          <p:cNvSpPr>
            <a:spLocks noGrp="1"/>
          </p:cNvSpPr>
          <p:nvPr>
            <p:ph type="title"/>
          </p:nvPr>
        </p:nvSpPr>
        <p:spPr/>
        <p:txBody>
          <a:bodyPr>
            <a:normAutofit fontScale="90000"/>
          </a:bodyPr>
          <a:lstStyle/>
          <a:p>
            <a:pPr algn="ctr"/>
            <a:r>
              <a:rPr lang="en-US" b="0" u="sng" dirty="0" smtClean="0">
                <a:latin typeface="Century Gothic" panose="020B0502020202020204" pitchFamily="34" charset="0"/>
              </a:rPr>
              <a:t>Questions: </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The Coaches Needs for the Team</a:t>
            </a:r>
            <a:endParaRPr lang="en-US" b="0"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25</a:t>
            </a:fld>
            <a:endParaRPr lang="en-US" dirty="0"/>
          </a:p>
        </p:txBody>
      </p:sp>
    </p:spTree>
    <p:extLst>
      <p:ext uri="{BB962C8B-B14F-4D97-AF65-F5344CB8AC3E}">
        <p14:creationId xmlns:p14="http://schemas.microsoft.com/office/powerpoint/2010/main" val="3580303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1086"/>
          </a:xfrm>
        </p:spPr>
        <p:txBody>
          <a:bodyPr>
            <a:normAutofit lnSpcReduction="10000"/>
          </a:bodyPr>
          <a:lstStyle/>
          <a:p>
            <a:pPr marL="457200" indent="-457200">
              <a:buAutoNum type="arabicPeriod"/>
            </a:pPr>
            <a:r>
              <a:rPr lang="en-US" sz="2400" dirty="0" smtClean="0"/>
              <a:t>Where am I on your board now?</a:t>
            </a:r>
          </a:p>
          <a:p>
            <a:pPr marL="457200" indent="-457200">
              <a:buAutoNum type="arabicPeriod"/>
            </a:pPr>
            <a:r>
              <a:rPr lang="en-US" sz="2400" dirty="0" smtClean="0"/>
              <a:t>Have you seen me play?</a:t>
            </a:r>
          </a:p>
          <a:p>
            <a:pPr marL="457200" indent="-457200">
              <a:buAutoNum type="arabicPeriod"/>
            </a:pPr>
            <a:r>
              <a:rPr lang="en-US" sz="2400" dirty="0" smtClean="0"/>
              <a:t>Which tournaments will you be attending?</a:t>
            </a:r>
          </a:p>
          <a:p>
            <a:pPr marL="457200" indent="-457200">
              <a:buAutoNum type="arabicPeriod"/>
            </a:pPr>
            <a:r>
              <a:rPr lang="en-US" sz="2400" dirty="0" smtClean="0"/>
              <a:t>Do you have our team’s schedule for the upcoming season?</a:t>
            </a:r>
          </a:p>
          <a:p>
            <a:pPr marL="457200" indent="-457200">
              <a:buAutoNum type="arabicPeriod"/>
            </a:pPr>
            <a:r>
              <a:rPr lang="en-US" sz="2400" dirty="0" smtClean="0"/>
              <a:t>Have you talked with my coaches?</a:t>
            </a:r>
          </a:p>
          <a:p>
            <a:pPr marL="457200" indent="-457200">
              <a:buAutoNum type="arabicPeriod"/>
            </a:pPr>
            <a:r>
              <a:rPr lang="en-US" sz="2400" dirty="0" smtClean="0"/>
              <a:t>Do you have a copy of my playing resume and references?</a:t>
            </a:r>
          </a:p>
          <a:p>
            <a:pPr marL="457200" indent="-457200">
              <a:buAutoNum type="arabicPeriod"/>
            </a:pPr>
            <a:r>
              <a:rPr lang="en-US" sz="2400" dirty="0" smtClean="0"/>
              <a:t>What’s the next step? What should I do/ Do you see me as a serious possibility?</a:t>
            </a:r>
          </a:p>
          <a:p>
            <a:pPr marL="0" indent="0">
              <a:buNone/>
            </a:pPr>
            <a:endParaRPr lang="en-US" sz="2400" dirty="0" smtClean="0"/>
          </a:p>
          <a:p>
            <a:pPr marL="0" indent="0">
              <a:buNone/>
            </a:pPr>
            <a:r>
              <a:rPr lang="en-US" sz="2400" dirty="0" smtClean="0"/>
              <a:t>*Listen carefully and let the coach explain fully. </a:t>
            </a:r>
          </a:p>
          <a:p>
            <a:pPr marL="457200" indent="-457200">
              <a:buAutoNum type="arabicPeriod"/>
            </a:pPr>
            <a:endParaRPr lang="en-US" sz="2400" dirty="0"/>
          </a:p>
        </p:txBody>
      </p:sp>
      <p:sp>
        <p:nvSpPr>
          <p:cNvPr id="2" name="Title 1"/>
          <p:cNvSpPr>
            <a:spLocks noGrp="1"/>
          </p:cNvSpPr>
          <p:nvPr>
            <p:ph type="title"/>
          </p:nvPr>
        </p:nvSpPr>
        <p:spPr/>
        <p:txBody>
          <a:bodyPr>
            <a:normAutofit/>
          </a:bodyPr>
          <a:lstStyle/>
          <a:p>
            <a:pPr algn="ctr"/>
            <a:r>
              <a:rPr lang="en-US" b="0" u="sng" dirty="0" smtClean="0">
                <a:latin typeface="Century Gothic" panose="020B0502020202020204" pitchFamily="34" charset="0"/>
              </a:rPr>
              <a:t>How to Move </a:t>
            </a:r>
            <a:r>
              <a:rPr lang="en-US" b="0" u="sng" dirty="0">
                <a:latin typeface="Century Gothic" panose="020B0502020202020204" pitchFamily="34" charset="0"/>
              </a:rPr>
              <a:t>F</a:t>
            </a:r>
            <a:r>
              <a:rPr lang="en-US" b="0" u="sng" dirty="0" smtClean="0">
                <a:latin typeface="Century Gothic" panose="020B0502020202020204" pitchFamily="34" charset="0"/>
              </a:rPr>
              <a:t>orward</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26</a:t>
            </a:fld>
            <a:endParaRPr lang="en-US" dirty="0"/>
          </a:p>
        </p:txBody>
      </p:sp>
    </p:spTree>
    <p:extLst>
      <p:ext uri="{BB962C8B-B14F-4D97-AF65-F5344CB8AC3E}">
        <p14:creationId xmlns:p14="http://schemas.microsoft.com/office/powerpoint/2010/main" val="20333292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v"/>
            </a:pPr>
            <a:r>
              <a:rPr lang="en-US" sz="2800" dirty="0" smtClean="0">
                <a:solidFill>
                  <a:schemeClr val="tx2"/>
                </a:solidFill>
              </a:rPr>
              <a:t>Develop and review your goals and objectives</a:t>
            </a:r>
          </a:p>
          <a:p>
            <a:pPr>
              <a:buFont typeface="Wingdings" panose="05000000000000000000" pitchFamily="2" charset="2"/>
              <a:buChar char="v"/>
            </a:pPr>
            <a:r>
              <a:rPr lang="en-US" sz="2800" dirty="0" smtClean="0">
                <a:solidFill>
                  <a:schemeClr val="tx2"/>
                </a:solidFill>
              </a:rPr>
              <a:t>Set academic goals that exceed NCAA requirements</a:t>
            </a:r>
          </a:p>
          <a:p>
            <a:pPr>
              <a:buFont typeface="Wingdings" panose="05000000000000000000" pitchFamily="2" charset="2"/>
              <a:buChar char="v"/>
            </a:pPr>
            <a:r>
              <a:rPr lang="en-US" sz="2800" dirty="0" smtClean="0">
                <a:solidFill>
                  <a:schemeClr val="tx2"/>
                </a:solidFill>
              </a:rPr>
              <a:t>Participate in high school extra-curricular activities</a:t>
            </a:r>
          </a:p>
          <a:p>
            <a:pPr>
              <a:buFont typeface="Wingdings" panose="05000000000000000000" pitchFamily="2" charset="2"/>
              <a:buChar char="v"/>
            </a:pPr>
            <a:r>
              <a:rPr lang="en-US" sz="2800" dirty="0" smtClean="0">
                <a:solidFill>
                  <a:schemeClr val="tx2"/>
                </a:solidFill>
              </a:rPr>
              <a:t>Keep record of ALL academic and athletic achievements and statistics </a:t>
            </a:r>
          </a:p>
          <a:p>
            <a:pPr>
              <a:buFont typeface="Wingdings" panose="05000000000000000000" pitchFamily="2" charset="2"/>
              <a:buChar char="v"/>
            </a:pPr>
            <a:r>
              <a:rPr lang="en-US" sz="2800" dirty="0" smtClean="0">
                <a:solidFill>
                  <a:schemeClr val="tx2"/>
                </a:solidFill>
              </a:rPr>
              <a:t>Meet with your College Guidance Counselor</a:t>
            </a:r>
          </a:p>
          <a:p>
            <a:pPr>
              <a:buFont typeface="Wingdings" panose="05000000000000000000" pitchFamily="2" charset="2"/>
              <a:buChar char="v"/>
            </a:pPr>
            <a:r>
              <a:rPr lang="en-US" sz="2800" dirty="0" smtClean="0">
                <a:solidFill>
                  <a:schemeClr val="tx2"/>
                </a:solidFill>
              </a:rPr>
              <a:t>Work to get good grades and establish good study habits</a:t>
            </a:r>
          </a:p>
          <a:p>
            <a:pPr>
              <a:buFont typeface="Wingdings" panose="05000000000000000000" pitchFamily="2" charset="2"/>
              <a:buChar char="v"/>
            </a:pPr>
            <a:r>
              <a:rPr lang="en-US" sz="2800" dirty="0" smtClean="0">
                <a:solidFill>
                  <a:schemeClr val="tx2"/>
                </a:solidFill>
              </a:rPr>
              <a:t>Be sure you’re taking appropriate classes</a:t>
            </a:r>
          </a:p>
          <a:p>
            <a:pPr>
              <a:buFont typeface="Wingdings" panose="05000000000000000000" pitchFamily="2" charset="2"/>
              <a:buChar char="v"/>
            </a:pPr>
            <a:r>
              <a:rPr lang="en-US" sz="2800" dirty="0" smtClean="0">
                <a:solidFill>
                  <a:schemeClr val="tx2"/>
                </a:solidFill>
              </a:rPr>
              <a:t>Create an organized filing system</a:t>
            </a:r>
          </a:p>
          <a:p>
            <a:pPr>
              <a:buFont typeface="Wingdings" panose="05000000000000000000" pitchFamily="2" charset="2"/>
              <a:buChar char="v"/>
            </a:pPr>
            <a:r>
              <a:rPr lang="en-US" sz="2800" dirty="0" smtClean="0">
                <a:solidFill>
                  <a:schemeClr val="tx2"/>
                </a:solidFill>
              </a:rPr>
              <a:t>Highlight video 4-6 minutes and full games </a:t>
            </a:r>
            <a:endParaRPr lang="en-US" sz="2800"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Tips for Every </a:t>
            </a:r>
            <a:r>
              <a:rPr lang="en-US" b="0" u="sng" dirty="0">
                <a:latin typeface="Century Gothic" panose="020B0502020202020204" pitchFamily="34" charset="0"/>
              </a:rPr>
              <a:t>G</a:t>
            </a:r>
            <a:r>
              <a:rPr lang="en-US" b="0" u="sng" dirty="0" smtClean="0">
                <a:latin typeface="Century Gothic" panose="020B0502020202020204" pitchFamily="34" charset="0"/>
              </a:rPr>
              <a:t>rade</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27</a:t>
            </a:fld>
            <a:endParaRPr lang="en-US" dirty="0"/>
          </a:p>
        </p:txBody>
      </p:sp>
    </p:spTree>
    <p:extLst>
      <p:ext uri="{BB962C8B-B14F-4D97-AF65-F5344CB8AC3E}">
        <p14:creationId xmlns:p14="http://schemas.microsoft.com/office/powerpoint/2010/main" val="234778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rmAutofit fontScale="85000" lnSpcReduction="10000"/>
          </a:bodyPr>
          <a:lstStyle/>
          <a:p>
            <a:pPr>
              <a:buFont typeface="Wingdings" panose="05000000000000000000" pitchFamily="2" charset="2"/>
              <a:buChar char="v"/>
            </a:pPr>
            <a:r>
              <a:rPr lang="en-US" sz="2800" dirty="0" smtClean="0">
                <a:solidFill>
                  <a:schemeClr val="tx2"/>
                </a:solidFill>
              </a:rPr>
              <a:t>Visit as many colleges as possible-Unofficial Visits</a:t>
            </a:r>
          </a:p>
          <a:p>
            <a:pPr>
              <a:buFont typeface="Wingdings" panose="05000000000000000000" pitchFamily="2" charset="2"/>
              <a:buChar char="v"/>
            </a:pPr>
            <a:r>
              <a:rPr lang="en-US" sz="2800" dirty="0" smtClean="0">
                <a:solidFill>
                  <a:schemeClr val="tx2"/>
                </a:solidFill>
              </a:rPr>
              <a:t>Participate on high school team Frosh/JV or Varsity</a:t>
            </a:r>
          </a:p>
          <a:p>
            <a:pPr>
              <a:buFont typeface="Wingdings" panose="05000000000000000000" pitchFamily="2" charset="2"/>
              <a:buChar char="v"/>
            </a:pPr>
            <a:r>
              <a:rPr lang="en-US" sz="2800" dirty="0" smtClean="0">
                <a:solidFill>
                  <a:schemeClr val="tx2"/>
                </a:solidFill>
              </a:rPr>
              <a:t>Participate in programs and camps for more exposure</a:t>
            </a:r>
          </a:p>
          <a:p>
            <a:pPr>
              <a:buFont typeface="Wingdings" panose="05000000000000000000" pitchFamily="2" charset="2"/>
              <a:buChar char="v"/>
            </a:pPr>
            <a:r>
              <a:rPr lang="en-US" sz="2800" dirty="0" smtClean="0">
                <a:solidFill>
                  <a:schemeClr val="tx2"/>
                </a:solidFill>
              </a:rPr>
              <a:t>Read and study about colleges and the recruiting process</a:t>
            </a:r>
          </a:p>
          <a:p>
            <a:pPr>
              <a:buFont typeface="Wingdings" panose="05000000000000000000" pitchFamily="2" charset="2"/>
              <a:buChar char="v"/>
            </a:pPr>
            <a:r>
              <a:rPr lang="en-US" sz="2800" dirty="0" smtClean="0">
                <a:solidFill>
                  <a:schemeClr val="tx2"/>
                </a:solidFill>
              </a:rPr>
              <a:t>Watch college sports often</a:t>
            </a:r>
          </a:p>
          <a:p>
            <a:pPr>
              <a:buFont typeface="Wingdings" panose="05000000000000000000" pitchFamily="2" charset="2"/>
              <a:buChar char="v"/>
            </a:pPr>
            <a:r>
              <a:rPr lang="en-US" sz="2800" dirty="0" smtClean="0">
                <a:solidFill>
                  <a:schemeClr val="tx2"/>
                </a:solidFill>
              </a:rPr>
              <a:t>Continue to improve (work when nobody is watching)</a:t>
            </a:r>
          </a:p>
          <a:p>
            <a:pPr>
              <a:buFont typeface="Wingdings" panose="05000000000000000000" pitchFamily="2" charset="2"/>
              <a:buChar char="v"/>
            </a:pPr>
            <a:r>
              <a:rPr lang="en-US" sz="2800" dirty="0" smtClean="0">
                <a:solidFill>
                  <a:schemeClr val="tx2"/>
                </a:solidFill>
              </a:rPr>
              <a:t>Meet regularly with your coach to get a realistic evaluation</a:t>
            </a:r>
          </a:p>
          <a:p>
            <a:pPr>
              <a:buFont typeface="Wingdings" panose="05000000000000000000" pitchFamily="2" charset="2"/>
              <a:buChar char="v"/>
            </a:pPr>
            <a:r>
              <a:rPr lang="en-US" sz="2800" dirty="0" smtClean="0">
                <a:solidFill>
                  <a:schemeClr val="tx2"/>
                </a:solidFill>
              </a:rPr>
              <a:t>Create a resume</a:t>
            </a:r>
          </a:p>
          <a:p>
            <a:endParaRPr lang="en-US" sz="2800" dirty="0" smtClean="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Tips for Every </a:t>
            </a:r>
            <a:r>
              <a:rPr lang="en-US" b="0" u="sng" dirty="0">
                <a:latin typeface="Century Gothic" panose="020B0502020202020204" pitchFamily="34" charset="0"/>
              </a:rPr>
              <a:t>G</a:t>
            </a:r>
            <a:r>
              <a:rPr lang="en-US" b="0" u="sng" dirty="0" smtClean="0">
                <a:latin typeface="Century Gothic" panose="020B0502020202020204" pitchFamily="34" charset="0"/>
              </a:rPr>
              <a:t>rade</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28</a:t>
            </a:fld>
            <a:endParaRPr lang="en-US" dirty="0"/>
          </a:p>
        </p:txBody>
      </p:sp>
    </p:spTree>
    <p:extLst>
      <p:ext uri="{BB962C8B-B14F-4D97-AF65-F5344CB8AC3E}">
        <p14:creationId xmlns:p14="http://schemas.microsoft.com/office/powerpoint/2010/main" val="2398036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776472"/>
          </a:xfrm>
        </p:spPr>
        <p:txBody>
          <a:bodyPr>
            <a:normAutofit/>
          </a:bodyPr>
          <a:lstStyle/>
          <a:p>
            <a:pPr>
              <a:buFont typeface="Wingdings" panose="05000000000000000000" pitchFamily="2" charset="2"/>
              <a:buChar char="v"/>
            </a:pPr>
            <a:r>
              <a:rPr lang="en-US" dirty="0" smtClean="0">
                <a:solidFill>
                  <a:schemeClr val="tx2"/>
                </a:solidFill>
              </a:rPr>
              <a:t>Try to learn about the recruiting process and various colleges </a:t>
            </a:r>
          </a:p>
          <a:p>
            <a:pPr>
              <a:buFont typeface="Wingdings" panose="05000000000000000000" pitchFamily="2" charset="2"/>
              <a:buChar char="v"/>
            </a:pPr>
            <a:r>
              <a:rPr lang="en-US" dirty="0" smtClean="0">
                <a:solidFill>
                  <a:schemeClr val="tx2"/>
                </a:solidFill>
              </a:rPr>
              <a:t>Create first list of colleges you may be interested in </a:t>
            </a:r>
          </a:p>
          <a:p>
            <a:pPr>
              <a:buFont typeface="Wingdings" panose="05000000000000000000" pitchFamily="2" charset="2"/>
              <a:buChar char="v"/>
            </a:pPr>
            <a:r>
              <a:rPr lang="en-US" dirty="0" smtClean="0">
                <a:solidFill>
                  <a:schemeClr val="tx2"/>
                </a:solidFill>
              </a:rPr>
              <a:t>Create a 4-year academic plan</a:t>
            </a:r>
          </a:p>
          <a:p>
            <a:pPr>
              <a:buFont typeface="Wingdings" panose="05000000000000000000" pitchFamily="2" charset="2"/>
              <a:buChar char="v"/>
            </a:pPr>
            <a:r>
              <a:rPr lang="en-US" dirty="0" smtClean="0">
                <a:solidFill>
                  <a:schemeClr val="tx2"/>
                </a:solidFill>
              </a:rPr>
              <a:t>Begin to create a Student Player Profile/resume to send to coaches</a:t>
            </a:r>
          </a:p>
          <a:p>
            <a:pPr>
              <a:buFont typeface="Wingdings" panose="05000000000000000000" pitchFamily="2" charset="2"/>
              <a:buChar char="v"/>
            </a:pPr>
            <a:r>
              <a:rPr lang="en-US" dirty="0" smtClean="0">
                <a:solidFill>
                  <a:schemeClr val="tx2"/>
                </a:solidFill>
              </a:rPr>
              <a:t>Over the summer, create your profile/resume</a:t>
            </a:r>
            <a:endParaRPr lang="en-US" dirty="0">
              <a:solidFill>
                <a:schemeClr val="tx2"/>
              </a:solidFill>
            </a:endParaRPr>
          </a:p>
        </p:txBody>
      </p:sp>
      <p:sp>
        <p:nvSpPr>
          <p:cNvPr id="2" name="Title 1"/>
          <p:cNvSpPr>
            <a:spLocks noGrp="1"/>
          </p:cNvSpPr>
          <p:nvPr>
            <p:ph type="title"/>
          </p:nvPr>
        </p:nvSpPr>
        <p:spPr/>
        <p:txBody>
          <a:bodyPr>
            <a:normAutofit fontScale="90000"/>
          </a:bodyPr>
          <a:lstStyle/>
          <a:p>
            <a:pPr algn="ctr"/>
            <a:r>
              <a:rPr lang="en-US" b="0" u="sng" dirty="0" smtClean="0">
                <a:latin typeface="Century Gothic" panose="020B0502020202020204" pitchFamily="34" charset="0"/>
              </a:rPr>
              <a:t>Grade Level Guide</a:t>
            </a:r>
            <a:br>
              <a:rPr lang="en-US" b="0" u="sng" dirty="0" smtClean="0">
                <a:latin typeface="Century Gothic" panose="020B0502020202020204" pitchFamily="34" charset="0"/>
              </a:rPr>
            </a:br>
            <a:r>
              <a:rPr lang="en-US" b="0" dirty="0" smtClean="0">
                <a:latin typeface="Century Gothic" panose="020B0502020202020204" pitchFamily="34" charset="0"/>
              </a:rPr>
              <a:t>Freshmen</a:t>
            </a:r>
            <a:endParaRPr lang="en-US" b="0"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29</a:t>
            </a:fld>
            <a:endParaRPr lang="en-US" dirty="0"/>
          </a:p>
        </p:txBody>
      </p:sp>
    </p:spTree>
    <p:extLst>
      <p:ext uri="{BB962C8B-B14F-4D97-AF65-F5344CB8AC3E}">
        <p14:creationId xmlns:p14="http://schemas.microsoft.com/office/powerpoint/2010/main" val="352204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endParaRPr lang="en-US" dirty="0" smtClean="0">
              <a:solidFill>
                <a:schemeClr val="tx2"/>
              </a:solidFill>
            </a:endParaRPr>
          </a:p>
          <a:p>
            <a:pPr>
              <a:buFont typeface="Wingdings" panose="05000000000000000000" pitchFamily="2" charset="2"/>
              <a:buChar char="v"/>
            </a:pPr>
            <a:r>
              <a:rPr lang="en-US" dirty="0" smtClean="0">
                <a:solidFill>
                  <a:schemeClr val="tx2"/>
                </a:solidFill>
              </a:rPr>
              <a:t>What year does the player graduate?</a:t>
            </a:r>
          </a:p>
          <a:p>
            <a:pPr>
              <a:buFont typeface="Wingdings" panose="05000000000000000000" pitchFamily="2" charset="2"/>
              <a:buChar char="v"/>
            </a:pPr>
            <a:endParaRPr lang="en-US" dirty="0" smtClean="0">
              <a:solidFill>
                <a:schemeClr val="tx2"/>
              </a:solidFill>
            </a:endParaRPr>
          </a:p>
          <a:p>
            <a:pPr>
              <a:buFont typeface="Wingdings" panose="05000000000000000000" pitchFamily="2" charset="2"/>
              <a:buChar char="v"/>
            </a:pPr>
            <a:r>
              <a:rPr lang="en-US" dirty="0" smtClean="0">
                <a:solidFill>
                  <a:schemeClr val="tx2"/>
                </a:solidFill>
              </a:rPr>
              <a:t>How many parents/families have been through college recruitment process before?</a:t>
            </a:r>
          </a:p>
          <a:p>
            <a:pPr>
              <a:buFont typeface="Wingdings" panose="05000000000000000000" pitchFamily="2" charset="2"/>
              <a:buChar char="v"/>
            </a:pPr>
            <a:endParaRPr lang="en-US" dirty="0" smtClean="0">
              <a:solidFill>
                <a:schemeClr val="tx2"/>
              </a:solidFill>
            </a:endParaRPr>
          </a:p>
          <a:p>
            <a:pPr>
              <a:buFont typeface="Wingdings" panose="05000000000000000000" pitchFamily="2" charset="2"/>
              <a:buChar char="v"/>
            </a:pPr>
            <a:r>
              <a:rPr lang="en-US" dirty="0" smtClean="0">
                <a:solidFill>
                  <a:schemeClr val="tx2"/>
                </a:solidFill>
              </a:rPr>
              <a:t>What is it that you really want to know or learn?</a:t>
            </a:r>
            <a:endParaRPr lang="en-US"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A </a:t>
            </a:r>
            <a:r>
              <a:rPr lang="en-US" b="0" u="sng" dirty="0">
                <a:latin typeface="Century Gothic" panose="020B0502020202020204" pitchFamily="34" charset="0"/>
              </a:rPr>
              <a:t>F</a:t>
            </a:r>
            <a:r>
              <a:rPr lang="en-US" b="0" u="sng" dirty="0" smtClean="0">
                <a:latin typeface="Century Gothic" panose="020B0502020202020204" pitchFamily="34" charset="0"/>
              </a:rPr>
              <a:t>ew </a:t>
            </a:r>
            <a:r>
              <a:rPr lang="en-US" b="0" u="sng" dirty="0">
                <a:latin typeface="Century Gothic" panose="020B0502020202020204" pitchFamily="34" charset="0"/>
              </a:rPr>
              <a:t>Q</a:t>
            </a:r>
            <a:r>
              <a:rPr lang="en-US" b="0" u="sng" dirty="0" smtClean="0">
                <a:latin typeface="Century Gothic" panose="020B0502020202020204" pitchFamily="34" charset="0"/>
              </a:rPr>
              <a:t>uestions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3</a:t>
            </a:fld>
            <a:endParaRPr lang="en-US" dirty="0"/>
          </a:p>
        </p:txBody>
      </p:sp>
    </p:spTree>
    <p:extLst>
      <p:ext uri="{BB962C8B-B14F-4D97-AF65-F5344CB8AC3E}">
        <p14:creationId xmlns:p14="http://schemas.microsoft.com/office/powerpoint/2010/main" val="1053442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000" dirty="0" smtClean="0"/>
              <a:t>Take the most difficult classes that you can handle</a:t>
            </a:r>
          </a:p>
          <a:p>
            <a:pPr>
              <a:buFont typeface="Wingdings" panose="05000000000000000000" pitchFamily="2" charset="2"/>
              <a:buChar char="v"/>
            </a:pPr>
            <a:r>
              <a:rPr lang="en-US" sz="2000" dirty="0" smtClean="0"/>
              <a:t>Attend college </a:t>
            </a:r>
            <a:r>
              <a:rPr lang="en-US" sz="2000" dirty="0"/>
              <a:t>n</a:t>
            </a:r>
            <a:r>
              <a:rPr lang="en-US" sz="2000" dirty="0" smtClean="0"/>
              <a:t>ights or college fairs</a:t>
            </a:r>
          </a:p>
          <a:p>
            <a:pPr>
              <a:buFont typeface="Wingdings" panose="05000000000000000000" pitchFamily="2" charset="2"/>
              <a:buChar char="v"/>
            </a:pPr>
            <a:r>
              <a:rPr lang="en-US" sz="2000" dirty="0" smtClean="0"/>
              <a:t>Start a list of colleges (contact list) you are interested based on academics, social and your sport.</a:t>
            </a:r>
          </a:p>
          <a:p>
            <a:pPr lvl="1"/>
            <a:r>
              <a:rPr lang="en-US" sz="1600" dirty="0" smtClean="0"/>
              <a:t>At least 10-20 schools</a:t>
            </a:r>
          </a:p>
          <a:p>
            <a:pPr lvl="1"/>
            <a:r>
              <a:rPr lang="en-US" sz="1600" dirty="0" smtClean="0"/>
              <a:t>Begin to send information to these schools (the more they hear your name, the better).</a:t>
            </a:r>
          </a:p>
          <a:p>
            <a:pPr lvl="1"/>
            <a:r>
              <a:rPr lang="en-US" sz="1600" dirty="0" smtClean="0"/>
              <a:t>Request information from your contact list.</a:t>
            </a:r>
            <a:endParaRPr lang="en-US" sz="1200" dirty="0" smtClean="0"/>
          </a:p>
          <a:p>
            <a:pPr>
              <a:buFont typeface="Wingdings" panose="05000000000000000000" pitchFamily="2" charset="2"/>
              <a:buChar char="v"/>
            </a:pPr>
            <a:r>
              <a:rPr lang="en-US" sz="2000" dirty="0" smtClean="0"/>
              <a:t>Look to attend Summer Camps/ID Camps to be seen by coaches.</a:t>
            </a:r>
          </a:p>
          <a:p>
            <a:pPr>
              <a:buFont typeface="Wingdings" panose="05000000000000000000" pitchFamily="2" charset="2"/>
              <a:buChar char="v"/>
            </a:pPr>
            <a:r>
              <a:rPr lang="en-US" sz="2000" dirty="0" smtClean="0"/>
              <a:t>Begin considering future careers you may be interested in.</a:t>
            </a:r>
          </a:p>
          <a:p>
            <a:pPr>
              <a:buFont typeface="Wingdings" panose="05000000000000000000" pitchFamily="2" charset="2"/>
              <a:buChar char="v"/>
            </a:pPr>
            <a:r>
              <a:rPr lang="en-US" sz="2000" dirty="0" smtClean="0"/>
              <a:t>Update resume</a:t>
            </a:r>
          </a:p>
          <a:p>
            <a:pPr>
              <a:buFont typeface="Wingdings" panose="05000000000000000000" pitchFamily="2" charset="2"/>
              <a:buChar char="v"/>
            </a:pPr>
            <a:r>
              <a:rPr lang="en-US" sz="2000" dirty="0" smtClean="0"/>
              <a:t>Take PSAT and PLAN</a:t>
            </a:r>
          </a:p>
          <a:p>
            <a:pPr lvl="1"/>
            <a:r>
              <a:rPr lang="en-US" sz="1600" dirty="0" smtClean="0"/>
              <a:t>Evaluate your test scores and seek assistance in areas of weakness.</a:t>
            </a:r>
          </a:p>
        </p:txBody>
      </p:sp>
      <p:sp>
        <p:nvSpPr>
          <p:cNvPr id="2" name="Title 1"/>
          <p:cNvSpPr>
            <a:spLocks noGrp="1"/>
          </p:cNvSpPr>
          <p:nvPr>
            <p:ph type="title"/>
          </p:nvPr>
        </p:nvSpPr>
        <p:spPr>
          <a:xfrm>
            <a:off x="457200" y="228600"/>
            <a:ext cx="8229600" cy="1143000"/>
          </a:xfrm>
        </p:spPr>
        <p:txBody>
          <a:bodyPr>
            <a:normAutofit fontScale="90000"/>
          </a:bodyPr>
          <a:lstStyle/>
          <a:p>
            <a:pPr algn="ctr"/>
            <a:r>
              <a:rPr lang="en-US" b="0" u="sng" dirty="0" smtClean="0">
                <a:latin typeface="Century Gothic" panose="020B0502020202020204" pitchFamily="34" charset="0"/>
              </a:rPr>
              <a:t>Grade </a:t>
            </a:r>
            <a:r>
              <a:rPr lang="en-US" b="0" u="sng" dirty="0">
                <a:latin typeface="Century Gothic" panose="020B0502020202020204" pitchFamily="34" charset="0"/>
              </a:rPr>
              <a:t>L</a:t>
            </a:r>
            <a:r>
              <a:rPr lang="en-US" b="0" u="sng" dirty="0" smtClean="0">
                <a:latin typeface="Century Gothic" panose="020B0502020202020204" pitchFamily="34" charset="0"/>
              </a:rPr>
              <a:t>evel Guide </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Sophomores</a:t>
            </a:r>
            <a:endParaRPr lang="en-US" b="0" dirty="0">
              <a:latin typeface="Century Gothic" panose="020B0502020202020204" pitchFamily="34" charset="0"/>
            </a:endParaRPr>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BECD064-5981-47DC-9083-6A0E81D0008A}" type="slidenum">
              <a:rPr lang="en-US" smtClean="0"/>
              <a:t>30</a:t>
            </a:fld>
            <a:endParaRPr lang="en-US" dirty="0"/>
          </a:p>
        </p:txBody>
      </p:sp>
    </p:spTree>
    <p:extLst>
      <p:ext uri="{BB962C8B-B14F-4D97-AF65-F5344CB8AC3E}">
        <p14:creationId xmlns:p14="http://schemas.microsoft.com/office/powerpoint/2010/main" val="35664186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Font typeface="Wingdings" panose="05000000000000000000" pitchFamily="2" charset="2"/>
              <a:buChar char="v"/>
            </a:pPr>
            <a:r>
              <a:rPr lang="en-US" dirty="0" smtClean="0"/>
              <a:t>Recognize that this is arguably the most important year of your high school career.</a:t>
            </a:r>
          </a:p>
          <a:p>
            <a:pPr lvl="1"/>
            <a:r>
              <a:rPr lang="en-US" dirty="0" smtClean="0"/>
              <a:t>Colleges often put a heavy emphasis on junior year grades. </a:t>
            </a:r>
          </a:p>
          <a:p>
            <a:pPr lvl="1"/>
            <a:r>
              <a:rPr lang="en-US" dirty="0" smtClean="0"/>
              <a:t>Be prepared to put in extra study time.</a:t>
            </a:r>
            <a:endParaRPr lang="en-US" dirty="0"/>
          </a:p>
          <a:p>
            <a:pPr>
              <a:buFont typeface="Wingdings" panose="05000000000000000000" pitchFamily="2" charset="2"/>
              <a:buChar char="v"/>
            </a:pPr>
            <a:r>
              <a:rPr lang="en-US" dirty="0" smtClean="0"/>
              <a:t>Register for NCAA Clearing House – ncaaclearinghouse.net</a:t>
            </a:r>
          </a:p>
          <a:p>
            <a:pPr>
              <a:buFont typeface="Wingdings" panose="05000000000000000000" pitchFamily="2" charset="2"/>
              <a:buChar char="v"/>
            </a:pPr>
            <a:r>
              <a:rPr lang="en-US" dirty="0" smtClean="0"/>
              <a:t>Start to gather letter of recommendations</a:t>
            </a:r>
          </a:p>
          <a:p>
            <a:pPr>
              <a:buFont typeface="Wingdings" panose="05000000000000000000" pitchFamily="2" charset="2"/>
              <a:buChar char="v"/>
            </a:pPr>
            <a:r>
              <a:rPr lang="en-US" dirty="0" smtClean="0"/>
              <a:t>Begin to research Financial Aid resources</a:t>
            </a:r>
          </a:p>
          <a:p>
            <a:pPr>
              <a:buFont typeface="Wingdings" panose="05000000000000000000" pitchFamily="2" charset="2"/>
              <a:buChar char="v"/>
            </a:pPr>
            <a:r>
              <a:rPr lang="en-US" dirty="0" smtClean="0"/>
              <a:t>Register and/or take PSAT or SAT, </a:t>
            </a:r>
          </a:p>
          <a:p>
            <a:pPr>
              <a:buFont typeface="Wingdings" panose="05000000000000000000" pitchFamily="2" charset="2"/>
              <a:buChar char="v"/>
            </a:pPr>
            <a:r>
              <a:rPr lang="en-US" dirty="0" smtClean="0"/>
              <a:t>What college level should you target? Ask coaches?</a:t>
            </a:r>
          </a:p>
          <a:p>
            <a:pPr>
              <a:buFont typeface="Wingdings" panose="05000000000000000000" pitchFamily="2" charset="2"/>
              <a:buChar char="v"/>
            </a:pPr>
            <a:r>
              <a:rPr lang="en-US" dirty="0" smtClean="0"/>
              <a:t>Send letter of interest and resume to college coaches or continue communication.</a:t>
            </a:r>
          </a:p>
          <a:p>
            <a:pPr>
              <a:buFont typeface="Wingdings" panose="05000000000000000000" pitchFamily="2" charset="2"/>
              <a:buChar char="v"/>
            </a:pPr>
            <a:r>
              <a:rPr lang="en-US" dirty="0" smtClean="0"/>
              <a:t>Begin or continue research on colleges you have interest in. Involve parents, counselors, coaches, professionals.</a:t>
            </a:r>
          </a:p>
          <a:p>
            <a:pPr>
              <a:buFont typeface="Wingdings" panose="05000000000000000000" pitchFamily="2" charset="2"/>
              <a:buChar char="v"/>
            </a:pPr>
            <a:r>
              <a:rPr lang="en-US" dirty="0" smtClean="0"/>
              <a:t>Make unofficial visits to the schools that interest you.</a:t>
            </a:r>
          </a:p>
        </p:txBody>
      </p:sp>
      <p:sp>
        <p:nvSpPr>
          <p:cNvPr id="2" name="Title 1"/>
          <p:cNvSpPr>
            <a:spLocks noGrp="1"/>
          </p:cNvSpPr>
          <p:nvPr>
            <p:ph type="title"/>
          </p:nvPr>
        </p:nvSpPr>
        <p:spPr/>
        <p:txBody>
          <a:bodyPr>
            <a:normAutofit fontScale="90000"/>
          </a:bodyPr>
          <a:lstStyle/>
          <a:p>
            <a:pPr algn="ctr"/>
            <a:r>
              <a:rPr lang="en-US" b="0" u="sng" dirty="0" smtClean="0">
                <a:latin typeface="Century Gothic" panose="020B0502020202020204" pitchFamily="34" charset="0"/>
              </a:rPr>
              <a:t>Grade Level </a:t>
            </a:r>
            <a:r>
              <a:rPr lang="en-US" b="0" u="sng" dirty="0">
                <a:latin typeface="Century Gothic" panose="020B0502020202020204" pitchFamily="34" charset="0"/>
              </a:rPr>
              <a:t>G</a:t>
            </a:r>
            <a:r>
              <a:rPr lang="en-US" b="0" u="sng" dirty="0" smtClean="0">
                <a:latin typeface="Century Gothic" panose="020B0502020202020204" pitchFamily="34" charset="0"/>
              </a:rPr>
              <a:t>uide </a:t>
            </a:r>
            <a:r>
              <a:rPr lang="en-US" b="0" dirty="0" smtClean="0">
                <a:latin typeface="Century Gothic" panose="020B0502020202020204" pitchFamily="34" charset="0"/>
              </a:rPr>
              <a:t/>
            </a:r>
            <a:br>
              <a:rPr lang="en-US" b="0" dirty="0" smtClean="0">
                <a:latin typeface="Century Gothic" panose="020B0502020202020204" pitchFamily="34" charset="0"/>
              </a:rPr>
            </a:br>
            <a:r>
              <a:rPr lang="en-US" b="0" dirty="0" smtClean="0">
                <a:latin typeface="Century Gothic" panose="020B0502020202020204" pitchFamily="34" charset="0"/>
              </a:rPr>
              <a:t>Junior</a:t>
            </a:r>
            <a:endParaRPr lang="en-US" b="0" dirty="0">
              <a:latin typeface="Century Gothic" panose="020B0502020202020204" pitchFamily="34" charset="0"/>
            </a:endParaRPr>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BECD064-5981-47DC-9083-6A0E81D0008A}" type="slidenum">
              <a:rPr lang="en-US" smtClean="0"/>
              <a:t>31</a:t>
            </a:fld>
            <a:endParaRPr lang="en-US" dirty="0"/>
          </a:p>
        </p:txBody>
      </p:sp>
    </p:spTree>
    <p:extLst>
      <p:ext uri="{BB962C8B-B14F-4D97-AF65-F5344CB8AC3E}">
        <p14:creationId xmlns:p14="http://schemas.microsoft.com/office/powerpoint/2010/main" val="824829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828801"/>
            <a:ext cx="8229600" cy="4255934"/>
          </a:xfrm>
        </p:spPr>
        <p:txBody>
          <a:bodyPr>
            <a:normAutofit/>
          </a:bodyPr>
          <a:lstStyle/>
          <a:p>
            <a:pPr>
              <a:lnSpc>
                <a:spcPct val="150000"/>
              </a:lnSpc>
              <a:buFont typeface="Wingdings" panose="05000000000000000000" pitchFamily="2" charset="2"/>
              <a:buChar char="v"/>
            </a:pPr>
            <a:r>
              <a:rPr lang="en-US" dirty="0" smtClean="0"/>
              <a:t>Site visits/ official and unofficial</a:t>
            </a:r>
          </a:p>
          <a:p>
            <a:pPr>
              <a:lnSpc>
                <a:spcPct val="150000"/>
              </a:lnSpc>
              <a:buFont typeface="Wingdings" panose="05000000000000000000" pitchFamily="2" charset="2"/>
              <a:buChar char="v"/>
            </a:pPr>
            <a:r>
              <a:rPr lang="en-US" dirty="0" smtClean="0"/>
              <a:t>Direct contact with coaches- Phone-Email-Text</a:t>
            </a:r>
          </a:p>
          <a:p>
            <a:pPr>
              <a:lnSpc>
                <a:spcPct val="150000"/>
              </a:lnSpc>
              <a:buFont typeface="Wingdings" panose="05000000000000000000" pitchFamily="2" charset="2"/>
              <a:buChar char="v"/>
            </a:pPr>
            <a:r>
              <a:rPr lang="en-US" dirty="0" smtClean="0"/>
              <a:t>Highlight video</a:t>
            </a:r>
          </a:p>
          <a:p>
            <a:pPr>
              <a:lnSpc>
                <a:spcPct val="150000"/>
              </a:lnSpc>
              <a:buFont typeface="Wingdings" panose="05000000000000000000" pitchFamily="2" charset="2"/>
              <a:buChar char="v"/>
            </a:pPr>
            <a:r>
              <a:rPr lang="en-US" dirty="0" smtClean="0"/>
              <a:t>Update resume</a:t>
            </a:r>
          </a:p>
          <a:p>
            <a:endParaRPr lang="en-US" dirty="0"/>
          </a:p>
          <a:p>
            <a:pPr marL="0" indent="0">
              <a:buNone/>
            </a:pPr>
            <a:r>
              <a:rPr lang="en-US" dirty="0" smtClean="0"/>
              <a:t> </a:t>
            </a:r>
            <a:endParaRPr lang="en-US" dirty="0"/>
          </a:p>
        </p:txBody>
      </p:sp>
      <p:sp>
        <p:nvSpPr>
          <p:cNvPr id="2" name="Title 1"/>
          <p:cNvSpPr>
            <a:spLocks noGrp="1"/>
          </p:cNvSpPr>
          <p:nvPr>
            <p:ph type="title"/>
          </p:nvPr>
        </p:nvSpPr>
        <p:spPr/>
        <p:txBody>
          <a:bodyPr>
            <a:normAutofit fontScale="90000"/>
          </a:bodyPr>
          <a:lstStyle/>
          <a:p>
            <a:pPr algn="ctr"/>
            <a:r>
              <a:rPr lang="en-US" u="sng" dirty="0" smtClean="0"/>
              <a:t>Grade Level Guide </a:t>
            </a:r>
            <a:r>
              <a:rPr lang="en-US" dirty="0" smtClean="0"/>
              <a:t/>
            </a:r>
            <a:br>
              <a:rPr lang="en-US" dirty="0" smtClean="0"/>
            </a:br>
            <a:r>
              <a:rPr lang="en-US" dirty="0" smtClean="0"/>
              <a:t>Senior</a:t>
            </a:r>
            <a:endParaRPr lang="en-US" dirty="0"/>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BECD064-5981-47DC-9083-6A0E81D0008A}" type="slidenum">
              <a:rPr lang="en-US" smtClean="0"/>
              <a:t>32</a:t>
            </a:fld>
            <a:endParaRPr lang="en-US" dirty="0"/>
          </a:p>
        </p:txBody>
      </p:sp>
    </p:spTree>
    <p:extLst>
      <p:ext uri="{BB962C8B-B14F-4D97-AF65-F5344CB8AC3E}">
        <p14:creationId xmlns:p14="http://schemas.microsoft.com/office/powerpoint/2010/main" val="4131614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	</a:t>
            </a:r>
            <a:r>
              <a:rPr lang="en-US" dirty="0" smtClean="0"/>
              <a:t>	</a:t>
            </a:r>
            <a:r>
              <a:rPr lang="en-US" dirty="0" smtClean="0">
                <a:solidFill>
                  <a:schemeClr val="tx2"/>
                </a:solidFill>
              </a:rPr>
              <a:t>Initial Contact: Resume and Letter</a:t>
            </a:r>
          </a:p>
          <a:p>
            <a:pPr lvl="1"/>
            <a:r>
              <a:rPr lang="en-US" dirty="0" smtClean="0">
                <a:solidFill>
                  <a:schemeClr val="tx2"/>
                </a:solidFill>
              </a:rPr>
              <a:t>Who you are, what you do and why their school</a:t>
            </a:r>
          </a:p>
          <a:p>
            <a:pPr lvl="1"/>
            <a:r>
              <a:rPr lang="en-US" dirty="0" smtClean="0">
                <a:solidFill>
                  <a:schemeClr val="tx2"/>
                </a:solidFill>
              </a:rPr>
              <a:t>Learn rules for NCAA (Divisions), NAIA, etc.</a:t>
            </a:r>
          </a:p>
          <a:p>
            <a:pPr lvl="1">
              <a:buFont typeface="Arial" panose="020B0604020202020204" pitchFamily="34" charset="0"/>
              <a:buChar char="•"/>
            </a:pPr>
            <a:r>
              <a:rPr lang="en-US" dirty="0" smtClean="0">
                <a:solidFill>
                  <a:schemeClr val="tx2"/>
                </a:solidFill>
              </a:rPr>
              <a:t>Coaches want players that are truly interested in their college and show it</a:t>
            </a:r>
          </a:p>
          <a:p>
            <a:pPr lvl="1">
              <a:buFont typeface="Arial" panose="020B0604020202020204" pitchFamily="34" charset="0"/>
              <a:buChar char="•"/>
            </a:pPr>
            <a:r>
              <a:rPr lang="en-US" dirty="0" smtClean="0">
                <a:solidFill>
                  <a:schemeClr val="tx2"/>
                </a:solidFill>
              </a:rPr>
              <a:t>All calls, emails, questionnaires should be turned in promptly</a:t>
            </a:r>
          </a:p>
          <a:p>
            <a:pPr lvl="1">
              <a:buFont typeface="Arial" panose="020B0604020202020204" pitchFamily="34" charset="0"/>
              <a:buChar char="•"/>
            </a:pPr>
            <a:r>
              <a:rPr lang="en-US" dirty="0" smtClean="0">
                <a:solidFill>
                  <a:schemeClr val="tx2"/>
                </a:solidFill>
              </a:rPr>
              <a:t>Follow-ups-more contacts, schedule reminders, accomplishment updates, etc.</a:t>
            </a:r>
          </a:p>
          <a:p>
            <a:pPr marL="457200" lvl="1" indent="0">
              <a:buNone/>
            </a:pPr>
            <a:r>
              <a:rPr lang="en-US" dirty="0" smtClean="0">
                <a:solidFill>
                  <a:schemeClr val="tx2"/>
                </a:solidFill>
              </a:rPr>
              <a:t>Ask Questions!</a:t>
            </a:r>
            <a:endParaRPr lang="en-US"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Communication</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33</a:t>
            </a:fld>
            <a:endParaRPr lang="en-US" dirty="0"/>
          </a:p>
        </p:txBody>
      </p:sp>
    </p:spTree>
    <p:extLst>
      <p:ext uri="{BB962C8B-B14F-4D97-AF65-F5344CB8AC3E}">
        <p14:creationId xmlns:p14="http://schemas.microsoft.com/office/powerpoint/2010/main" val="3272614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1769660" y="533400"/>
            <a:ext cx="5486401" cy="6858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pic>
        <p:nvPicPr>
          <p:cNvPr id="13" name="Content Placeholder 12"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1447800"/>
            <a:ext cx="4038600" cy="4127686"/>
          </a:xfrm>
        </p:spPr>
      </p:pic>
      <p:pic>
        <p:nvPicPr>
          <p:cNvPr id="14" name="Content Placeholder 13" descr="Screen Clipp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85997" y="1481138"/>
            <a:ext cx="3363006" cy="4525962"/>
          </a:xfrm>
        </p:spPr>
      </p:pic>
      <p:sp>
        <p:nvSpPr>
          <p:cNvPr id="2" name="Title 1"/>
          <p:cNvSpPr>
            <a:spLocks noGrp="1"/>
          </p:cNvSpPr>
          <p:nvPr>
            <p:ph type="title"/>
          </p:nvPr>
        </p:nvSpPr>
        <p:spPr/>
        <p:txBody>
          <a:bodyPr/>
          <a:lstStyle/>
          <a:p>
            <a:pPr algn="ctr"/>
            <a:r>
              <a:rPr lang="en-US" b="0" u="sng" dirty="0" smtClean="0">
                <a:solidFill>
                  <a:schemeClr val="bg1"/>
                </a:solidFill>
                <a:latin typeface="Century Gothic" panose="020B0502020202020204" pitchFamily="34" charset="0"/>
              </a:rPr>
              <a:t>Cover Letter Examples</a:t>
            </a:r>
            <a:endParaRPr lang="en-US" b="0" u="sng" dirty="0">
              <a:solidFill>
                <a:schemeClr val="bg1"/>
              </a:solidFill>
              <a:latin typeface="Century Gothic" panose="020B0502020202020204" pitchFamily="34" charset="0"/>
            </a:endParaRPr>
          </a:p>
        </p:txBody>
      </p:sp>
      <p:pic>
        <p:nvPicPr>
          <p:cNvPr id="6"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BECD064-5981-47DC-9083-6A0E81D0008A}" type="slidenum">
              <a:rPr lang="en-US" smtClean="0"/>
              <a:t>34</a:t>
            </a:fld>
            <a:endParaRPr lang="en-US" dirty="0"/>
          </a:p>
        </p:txBody>
      </p:sp>
    </p:spTree>
    <p:extLst>
      <p:ext uri="{BB962C8B-B14F-4D97-AF65-F5344CB8AC3E}">
        <p14:creationId xmlns:p14="http://schemas.microsoft.com/office/powerpoint/2010/main" val="35785009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p:nvSpPr>
        <p:spPr>
          <a:xfrm>
            <a:off x="1769660" y="533400"/>
            <a:ext cx="5486401" cy="6858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p:txBody>
          <a:bodyPr/>
          <a:lstStyle/>
          <a:p>
            <a:pPr algn="ctr"/>
            <a:r>
              <a:rPr lang="en-US" b="0" u="sng" dirty="0" smtClean="0">
                <a:solidFill>
                  <a:schemeClr val="bg1"/>
                </a:solidFill>
                <a:latin typeface="Century Gothic" panose="020B0502020202020204" pitchFamily="34" charset="0"/>
              </a:rPr>
              <a:t>Resume Examples</a:t>
            </a:r>
            <a:endParaRPr lang="en-US" b="0" u="sng" dirty="0">
              <a:solidFill>
                <a:schemeClr val="bg1"/>
              </a:solidFill>
              <a:latin typeface="Century Gothic" panose="020B0502020202020204" pitchFamily="34" charset="0"/>
            </a:endParaRPr>
          </a:p>
        </p:txBody>
      </p:sp>
      <p:pic>
        <p:nvPicPr>
          <p:cNvPr id="6"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Screen Clipping"/>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676199" y="1481138"/>
            <a:ext cx="3600601" cy="4525962"/>
          </a:xfrm>
        </p:spPr>
      </p:pic>
      <p:pic>
        <p:nvPicPr>
          <p:cNvPr id="8" name="Content Placeholder 7" descr="Screen Clipping"/>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967189" y="1481138"/>
            <a:ext cx="3400621" cy="4525962"/>
          </a:xfrm>
        </p:spPr>
      </p:pic>
      <p:sp>
        <p:nvSpPr>
          <p:cNvPr id="3" name="Slide Number Placeholder 2"/>
          <p:cNvSpPr>
            <a:spLocks noGrp="1"/>
          </p:cNvSpPr>
          <p:nvPr>
            <p:ph type="sldNum" sz="quarter" idx="12"/>
          </p:nvPr>
        </p:nvSpPr>
        <p:spPr/>
        <p:txBody>
          <a:bodyPr/>
          <a:lstStyle/>
          <a:p>
            <a:fld id="{8BECD064-5981-47DC-9083-6A0E81D0008A}" type="slidenum">
              <a:rPr lang="en-US" smtClean="0"/>
              <a:t>35</a:t>
            </a:fld>
            <a:endParaRPr lang="en-US" dirty="0"/>
          </a:p>
        </p:txBody>
      </p:sp>
    </p:spTree>
    <p:extLst>
      <p:ext uri="{BB962C8B-B14F-4D97-AF65-F5344CB8AC3E}">
        <p14:creationId xmlns:p14="http://schemas.microsoft.com/office/powerpoint/2010/main" val="1613388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a:bodyPr>
          <a:lstStyle/>
          <a:p>
            <a:pPr>
              <a:buFont typeface="Wingdings" panose="05000000000000000000" pitchFamily="2" charset="2"/>
              <a:buChar char="v"/>
            </a:pPr>
            <a:r>
              <a:rPr lang="en-US" dirty="0" smtClean="0"/>
              <a:t>Information Session</a:t>
            </a:r>
            <a:r>
              <a:rPr lang="en-US" dirty="0"/>
              <a:t> </a:t>
            </a:r>
            <a:endParaRPr lang="en-US" dirty="0" smtClean="0"/>
          </a:p>
          <a:p>
            <a:pPr>
              <a:buFont typeface="Wingdings" panose="05000000000000000000" pitchFamily="2" charset="2"/>
              <a:buChar char="v"/>
            </a:pPr>
            <a:r>
              <a:rPr lang="en-US" dirty="0" smtClean="0"/>
              <a:t>Visit Administration </a:t>
            </a:r>
          </a:p>
          <a:p>
            <a:pPr>
              <a:buFont typeface="Wingdings" panose="05000000000000000000" pitchFamily="2" charset="2"/>
              <a:buChar char="v"/>
            </a:pPr>
            <a:r>
              <a:rPr lang="en-US" dirty="0" smtClean="0"/>
              <a:t>Support Services</a:t>
            </a:r>
          </a:p>
          <a:p>
            <a:pPr>
              <a:buFont typeface="Wingdings" panose="05000000000000000000" pitchFamily="2" charset="2"/>
              <a:buChar char="v"/>
            </a:pPr>
            <a:r>
              <a:rPr lang="en-US" dirty="0" smtClean="0"/>
              <a:t>School Activities</a:t>
            </a:r>
          </a:p>
          <a:p>
            <a:pPr>
              <a:buFont typeface="Wingdings" panose="05000000000000000000" pitchFamily="2" charset="2"/>
              <a:buChar char="v"/>
            </a:pPr>
            <a:r>
              <a:rPr lang="en-US" dirty="0" smtClean="0"/>
              <a:t>Class Environment</a:t>
            </a:r>
          </a:p>
          <a:p>
            <a:pPr>
              <a:buFont typeface="Wingdings" panose="05000000000000000000" pitchFamily="2" charset="2"/>
              <a:buChar char="v"/>
            </a:pPr>
            <a:r>
              <a:rPr lang="en-US" dirty="0" smtClean="0"/>
              <a:t>Campus Environment </a:t>
            </a:r>
          </a:p>
          <a:p>
            <a:pPr>
              <a:buFont typeface="Wingdings" panose="05000000000000000000" pitchFamily="2" charset="2"/>
              <a:buChar char="v"/>
            </a:pPr>
            <a:r>
              <a:rPr lang="en-US" dirty="0" smtClean="0"/>
              <a:t>Career Placement</a:t>
            </a:r>
          </a:p>
          <a:p>
            <a:pPr>
              <a:buFont typeface="Wingdings" panose="05000000000000000000" pitchFamily="2" charset="2"/>
              <a:buChar char="v"/>
            </a:pPr>
            <a:r>
              <a:rPr lang="en-US" dirty="0" smtClean="0"/>
              <a:t>Department Head</a:t>
            </a:r>
          </a:p>
          <a:p>
            <a:pPr>
              <a:buFont typeface="Wingdings" panose="05000000000000000000" pitchFamily="2" charset="2"/>
              <a:buChar char="v"/>
            </a:pPr>
            <a:r>
              <a:rPr lang="en-US" dirty="0" smtClean="0"/>
              <a:t>Athletic Department</a:t>
            </a:r>
          </a:p>
          <a:p>
            <a:pPr>
              <a:buFont typeface="Wingdings" panose="05000000000000000000" pitchFamily="2" charset="2"/>
              <a:buChar char="v"/>
            </a:pPr>
            <a:r>
              <a:rPr lang="en-US" dirty="0" smtClean="0"/>
              <a:t>Coach</a:t>
            </a:r>
          </a:p>
          <a:p>
            <a:pPr>
              <a:buFont typeface="Wingdings" panose="05000000000000000000" pitchFamily="2" charset="2"/>
              <a:buChar char="v"/>
            </a:pPr>
            <a:r>
              <a:rPr lang="en-US" dirty="0" smtClean="0"/>
              <a:t>Community</a:t>
            </a:r>
          </a:p>
          <a:p>
            <a:pPr>
              <a:buFont typeface="Wingdings" panose="05000000000000000000" pitchFamily="2" charset="2"/>
              <a:buChar char="v"/>
            </a:pPr>
            <a:r>
              <a:rPr lang="en-US" dirty="0" smtClean="0"/>
              <a:t>Financial Aid Office</a:t>
            </a:r>
            <a:endParaRPr lang="en-US" dirty="0"/>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Campus Visit</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36</a:t>
            </a:fld>
            <a:endParaRPr lang="en-US" dirty="0"/>
          </a:p>
        </p:txBody>
      </p:sp>
    </p:spTree>
    <p:extLst>
      <p:ext uri="{BB962C8B-B14F-4D97-AF65-F5344CB8AC3E}">
        <p14:creationId xmlns:p14="http://schemas.microsoft.com/office/powerpoint/2010/main" val="3511326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603407"/>
          </a:xfrm>
        </p:spPr>
        <p:txBody>
          <a:bodyPr>
            <a:normAutofit fontScale="85000" lnSpcReduction="20000"/>
          </a:bodyPr>
          <a:lstStyle/>
          <a:p>
            <a:pPr>
              <a:buFont typeface="Wingdings" panose="05000000000000000000" pitchFamily="2" charset="2"/>
              <a:buChar char="v"/>
            </a:pPr>
            <a:r>
              <a:rPr lang="en-US" dirty="0" smtClean="0"/>
              <a:t>If the school I want to really go to doesn’t recruit me I am not a very good player- </a:t>
            </a:r>
            <a:r>
              <a:rPr lang="en-US" b="1" dirty="0" smtClean="0"/>
              <a:t>WRONG. </a:t>
            </a:r>
          </a:p>
          <a:p>
            <a:pPr>
              <a:buFont typeface="Wingdings" panose="05000000000000000000" pitchFamily="2" charset="2"/>
              <a:buChar char="v"/>
            </a:pPr>
            <a:r>
              <a:rPr lang="en-US" dirty="0" smtClean="0"/>
              <a:t>If your grades or test scores are too low the coach will get you in- </a:t>
            </a:r>
            <a:r>
              <a:rPr lang="en-US" b="1" dirty="0" smtClean="0"/>
              <a:t>WRONG. </a:t>
            </a:r>
          </a:p>
          <a:p>
            <a:pPr marL="0" indent="0">
              <a:buNone/>
            </a:pPr>
            <a:r>
              <a:rPr lang="en-US" dirty="0" smtClean="0">
                <a:solidFill>
                  <a:schemeClr val="tx2">
                    <a:lumMod val="75000"/>
                  </a:schemeClr>
                </a:solidFill>
              </a:rPr>
              <a:t>	It does happen occasionally if the coach really 	wants you and you are close to the standard for 	general acceptance. If you don’t have the right 	courses or you are not cleared by the 	clearinghouse generally the coach cannot help 	you.</a:t>
            </a:r>
          </a:p>
          <a:p>
            <a:pPr>
              <a:buFont typeface="Wingdings" panose="05000000000000000000" pitchFamily="2" charset="2"/>
              <a:buChar char="v"/>
            </a:pPr>
            <a:r>
              <a:rPr lang="en-US" dirty="0" smtClean="0"/>
              <a:t>If I haven’t signed with a college by March of my senior year I cant play college basketball- </a:t>
            </a:r>
            <a:r>
              <a:rPr lang="en-US" b="1" dirty="0" smtClean="0"/>
              <a:t>WRONG.</a:t>
            </a:r>
          </a:p>
          <a:p>
            <a:pPr marL="0" indent="0">
              <a:buNone/>
            </a:pPr>
            <a:r>
              <a:rPr lang="en-US" dirty="0">
                <a:solidFill>
                  <a:schemeClr val="tx2">
                    <a:lumMod val="75000"/>
                  </a:schemeClr>
                </a:solidFill>
              </a:rPr>
              <a:t>	S</a:t>
            </a:r>
            <a:r>
              <a:rPr lang="en-US" dirty="0" smtClean="0">
                <a:solidFill>
                  <a:schemeClr val="tx2">
                    <a:lumMod val="75000"/>
                  </a:schemeClr>
                </a:solidFill>
              </a:rPr>
              <a:t>ome players decide late. You’re better off 	deciding as early as possible so that you can plan, 	but not everyone is able to make a quick decision. </a:t>
            </a:r>
            <a:endParaRPr lang="en-US" dirty="0"/>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Myths</a:t>
            </a:r>
            <a:endParaRPr lang="en-US" b="0" u="sng" dirty="0">
              <a:latin typeface="Century Gothic" panose="020B0502020202020204" pitchFamily="34" charset="0"/>
            </a:endParaRPr>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BECD064-5981-47DC-9083-6A0E81D0008A}" type="slidenum">
              <a:rPr lang="en-US" smtClean="0"/>
              <a:t>37</a:t>
            </a:fld>
            <a:endParaRPr lang="en-US" dirty="0"/>
          </a:p>
        </p:txBody>
      </p:sp>
    </p:spTree>
    <p:extLst>
      <p:ext uri="{BB962C8B-B14F-4D97-AF65-F5344CB8AC3E}">
        <p14:creationId xmlns:p14="http://schemas.microsoft.com/office/powerpoint/2010/main" val="231697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v"/>
            </a:pPr>
            <a:r>
              <a:rPr lang="en-US" dirty="0" smtClean="0"/>
              <a:t>If colleges don’t contact you first they are not interested- </a:t>
            </a:r>
            <a:r>
              <a:rPr lang="en-US" b="1" dirty="0" smtClean="0"/>
              <a:t>WRONG.  </a:t>
            </a:r>
          </a:p>
          <a:p>
            <a:pPr marL="0" indent="0">
              <a:buNone/>
            </a:pPr>
            <a:r>
              <a:rPr lang="en-US" dirty="0" smtClean="0">
                <a:solidFill>
                  <a:schemeClr val="tx2">
                    <a:lumMod val="75000"/>
                  </a:schemeClr>
                </a:solidFill>
              </a:rPr>
              <a:t>	Very few players are pursued without them putting in 	effort to let the college know who they are and where 	they play.</a:t>
            </a:r>
          </a:p>
          <a:p>
            <a:pPr marL="457200" indent="-457200">
              <a:buFont typeface="Wingdings" panose="05000000000000000000" pitchFamily="2" charset="2"/>
              <a:buChar char="v"/>
            </a:pPr>
            <a:endParaRPr lang="en-US" dirty="0"/>
          </a:p>
          <a:p>
            <a:pPr>
              <a:buFont typeface="Wingdings" panose="05000000000000000000" pitchFamily="2" charset="2"/>
              <a:buChar char="v"/>
            </a:pPr>
            <a:r>
              <a:rPr lang="en-US" dirty="0" smtClean="0"/>
              <a:t>If I don’t play ODP or AAU I can’t play college- </a:t>
            </a:r>
            <a:r>
              <a:rPr lang="en-US" b="1" dirty="0" smtClean="0"/>
              <a:t>WRONG.</a:t>
            </a:r>
          </a:p>
          <a:p>
            <a:pPr marL="0" indent="0">
              <a:buNone/>
            </a:pPr>
            <a:r>
              <a:rPr lang="en-US" dirty="0" smtClean="0">
                <a:solidFill>
                  <a:schemeClr val="tx2">
                    <a:lumMod val="75000"/>
                  </a:schemeClr>
                </a:solidFill>
              </a:rPr>
              <a:t>	Honestly, state, Regional or National team experience 	will definitely help your cause, but if you don’t play it 	won’</a:t>
            </a:r>
            <a:fld id="{1F497024-8DC0-4F56-8781-5CC03540C049}" type="slidenum">
              <a:rPr lang="en-US" smtClean="0">
                <a:solidFill>
                  <a:schemeClr val="tx2">
                    <a:lumMod val="75000"/>
                  </a:schemeClr>
                </a:solidFill>
              </a:rPr>
              <a:t>38</a:t>
            </a:fld>
            <a:fld id="{29AFBB78-0094-4D17-8575-3F1E40E7DA05}" type="slidenum">
              <a:rPr lang="en-US" smtClean="0">
                <a:solidFill>
                  <a:schemeClr val="tx2">
                    <a:lumMod val="75000"/>
                  </a:schemeClr>
                </a:solidFill>
              </a:rPr>
              <a:t>38</a:t>
            </a:fld>
            <a:r>
              <a:rPr lang="en-US" dirty="0" smtClean="0">
                <a:solidFill>
                  <a:schemeClr val="tx2">
                    <a:lumMod val="75000"/>
                  </a:schemeClr>
                </a:solidFill>
              </a:rPr>
              <a:t>t ruin your chances to play college basketball. </a:t>
            </a:r>
          </a:p>
          <a:p>
            <a:pPr marL="457200" indent="-457200">
              <a:buFont typeface="Wingdings" panose="05000000000000000000" pitchFamily="2" charset="2"/>
              <a:buChar char="v"/>
            </a:pPr>
            <a:endParaRPr lang="en-US" dirty="0" smtClean="0">
              <a:solidFill>
                <a:schemeClr val="tx2">
                  <a:lumMod val="75000"/>
                </a:schemeClr>
              </a:solidFill>
            </a:endParaRPr>
          </a:p>
          <a:p>
            <a:pPr>
              <a:buFont typeface="Wingdings" panose="05000000000000000000" pitchFamily="2" charset="2"/>
              <a:buChar char="v"/>
            </a:pPr>
            <a:r>
              <a:rPr lang="en-US" dirty="0" smtClean="0"/>
              <a:t>I have to get a scholarship- </a:t>
            </a:r>
            <a:r>
              <a:rPr lang="en-US" b="1" dirty="0" smtClean="0"/>
              <a:t>WRONG. </a:t>
            </a:r>
          </a:p>
          <a:p>
            <a:pPr marL="0" indent="0">
              <a:buNone/>
            </a:pPr>
            <a:r>
              <a:rPr lang="en-US" dirty="0">
                <a:solidFill>
                  <a:schemeClr val="tx2">
                    <a:lumMod val="75000"/>
                  </a:schemeClr>
                </a:solidFill>
              </a:rPr>
              <a:t>	</a:t>
            </a:r>
            <a:r>
              <a:rPr lang="en-US" dirty="0" smtClean="0">
                <a:solidFill>
                  <a:schemeClr val="tx2">
                    <a:lumMod val="75000"/>
                  </a:schemeClr>
                </a:solidFill>
              </a:rPr>
              <a:t>There is financial aid, grants, loans, academic 	scholarships and jobs. Very few players get full-rides. 	It is usually a combination of the list above. </a:t>
            </a:r>
            <a:endParaRPr lang="en-US" b="1" dirty="0"/>
          </a:p>
        </p:txBody>
      </p:sp>
      <p:sp>
        <p:nvSpPr>
          <p:cNvPr id="2" name="Title 1"/>
          <p:cNvSpPr>
            <a:spLocks noGrp="1"/>
          </p:cNvSpPr>
          <p:nvPr>
            <p:ph type="title"/>
          </p:nvPr>
        </p:nvSpPr>
        <p:spPr/>
        <p:txBody>
          <a:bodyPr>
            <a:normAutofit/>
          </a:bodyPr>
          <a:lstStyle/>
          <a:p>
            <a:pPr algn="ctr"/>
            <a:r>
              <a:rPr lang="en-US" b="0" u="sng" dirty="0" smtClean="0">
                <a:latin typeface="Century Gothic" panose="020B0502020202020204" pitchFamily="34" charset="0"/>
              </a:rPr>
              <a:t>Myths</a:t>
            </a:r>
            <a:endParaRPr lang="en-US" b="0" u="sng" dirty="0">
              <a:latin typeface="Century Gothic" panose="020B0502020202020204" pitchFamily="34" charset="0"/>
            </a:endParaRPr>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BECD064-5981-47DC-9083-6A0E81D0008A}" type="slidenum">
              <a:rPr lang="en-US" smtClean="0"/>
              <a:t>38</a:t>
            </a:fld>
            <a:endParaRPr lang="en-US" dirty="0"/>
          </a:p>
        </p:txBody>
      </p:sp>
    </p:spTree>
    <p:extLst>
      <p:ext uri="{BB962C8B-B14F-4D97-AF65-F5344CB8AC3E}">
        <p14:creationId xmlns:p14="http://schemas.microsoft.com/office/powerpoint/2010/main" val="3458443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30000"/>
          </a:stretch>
        </a:blipFill>
        <a:effectLst/>
      </p:bgPr>
    </p:bg>
    <p:spTree>
      <p:nvGrpSpPr>
        <p:cNvPr id="1" name=""/>
        <p:cNvGrpSpPr/>
        <p:nvPr/>
      </p:nvGrpSpPr>
      <p:grpSpPr>
        <a:xfrm>
          <a:off x="0" y="0"/>
          <a:ext cx="0" cy="0"/>
          <a:chOff x="0" y="0"/>
          <a:chExt cx="0" cy="0"/>
        </a:xfrm>
      </p:grpSpPr>
      <p:sp>
        <p:nvSpPr>
          <p:cNvPr id="15" name="Rounded Rectangle 14"/>
          <p:cNvSpPr/>
          <p:nvPr/>
        </p:nvSpPr>
        <p:spPr>
          <a:xfrm>
            <a:off x="611875" y="2133600"/>
            <a:ext cx="8077199" cy="11430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634621" y="2056263"/>
            <a:ext cx="8229600" cy="1143000"/>
          </a:xfrm>
        </p:spPr>
        <p:txBody>
          <a:bodyPr>
            <a:noAutofit/>
          </a:bodyPr>
          <a:lstStyle/>
          <a:p>
            <a:pPr algn="ctr"/>
            <a:r>
              <a:rPr lang="en-US" sz="7200" b="0" dirty="0" smtClean="0">
                <a:solidFill>
                  <a:schemeClr val="tx1"/>
                </a:solidFill>
                <a:latin typeface="Century Gothic" panose="020B0502020202020204" pitchFamily="34" charset="0"/>
              </a:rPr>
              <a:t>Questions? </a:t>
            </a:r>
            <a:endParaRPr lang="en-US" sz="7200" b="0" dirty="0">
              <a:solidFill>
                <a:schemeClr val="tx1"/>
              </a:solidFill>
              <a:latin typeface="Century Gothic" panose="020B0502020202020204" pitchFamily="34" charset="0"/>
            </a:endParaRPr>
          </a:p>
        </p:txBody>
      </p:sp>
      <p:pic>
        <p:nvPicPr>
          <p:cNvPr id="1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8BECD064-5981-47DC-9083-6A0E81D0008A}" type="slidenum">
              <a:rPr lang="en-US" smtClean="0"/>
              <a:t>39</a:t>
            </a:fld>
            <a:endParaRPr lang="en-US" dirty="0"/>
          </a:p>
        </p:txBody>
      </p:sp>
    </p:spTree>
    <p:extLst>
      <p:ext uri="{BB962C8B-B14F-4D97-AF65-F5344CB8AC3E}">
        <p14:creationId xmlns:p14="http://schemas.microsoft.com/office/powerpoint/2010/main" val="219999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lnSpcReduction="10000"/>
          </a:bodyPr>
          <a:lstStyle/>
          <a:p>
            <a:pPr marL="514350" indent="-514350">
              <a:buFont typeface="+mj-lt"/>
              <a:buAutoNum type="arabicPeriod"/>
            </a:pPr>
            <a:r>
              <a:rPr lang="en-US" dirty="0" smtClean="0">
                <a:latin typeface="Euphemia" panose="020B0503040102020104" pitchFamily="34" charset="0"/>
              </a:rPr>
              <a:t>The recruiting process is a G.A.M.E.</a:t>
            </a:r>
          </a:p>
          <a:p>
            <a:pPr lvl="2"/>
            <a:r>
              <a:rPr lang="en-US" dirty="0" smtClean="0">
                <a:latin typeface="Euphemia" panose="020B0503040102020104" pitchFamily="34" charset="0"/>
              </a:rPr>
              <a:t>You need to know the objectives and rules</a:t>
            </a:r>
          </a:p>
          <a:p>
            <a:pPr marL="393192" lvl="1" indent="0">
              <a:buNone/>
            </a:pPr>
            <a:endParaRPr lang="en-US" dirty="0" smtClean="0">
              <a:latin typeface="Euphemia" panose="020B0503040102020104" pitchFamily="34" charset="0"/>
            </a:endParaRPr>
          </a:p>
          <a:p>
            <a:pPr marL="514350" indent="-514350">
              <a:buFont typeface="+mj-lt"/>
              <a:buAutoNum type="arabicPeriod"/>
            </a:pPr>
            <a:r>
              <a:rPr lang="en-US" dirty="0" smtClean="0">
                <a:latin typeface="Euphemia" panose="020B0503040102020104" pitchFamily="34" charset="0"/>
              </a:rPr>
              <a:t>You need to look for your “Best Fit” College</a:t>
            </a:r>
          </a:p>
          <a:p>
            <a:pPr lvl="2"/>
            <a:r>
              <a:rPr lang="en-US" dirty="0" smtClean="0">
                <a:latin typeface="Euphemia" panose="020B0503040102020104" pitchFamily="34" charset="0"/>
              </a:rPr>
              <a:t>Do not play the “Name Game”</a:t>
            </a:r>
          </a:p>
          <a:p>
            <a:pPr marL="393192" lvl="1" indent="0">
              <a:buNone/>
            </a:pPr>
            <a:endParaRPr lang="en-US" dirty="0" smtClean="0">
              <a:latin typeface="Euphemia" panose="020B0503040102020104" pitchFamily="34" charset="0"/>
            </a:endParaRPr>
          </a:p>
          <a:p>
            <a:pPr marL="514350" indent="-514350">
              <a:buFont typeface="+mj-lt"/>
              <a:buAutoNum type="arabicPeriod"/>
            </a:pPr>
            <a:r>
              <a:rPr lang="en-US" dirty="0" smtClean="0">
                <a:latin typeface="Euphemia" panose="020B0503040102020104" pitchFamily="34" charset="0"/>
              </a:rPr>
              <a:t>Tips by grade level</a:t>
            </a:r>
          </a:p>
          <a:p>
            <a:pPr marL="514350" indent="-514350">
              <a:buFont typeface="+mj-lt"/>
              <a:buAutoNum type="arabicPeriod"/>
            </a:pPr>
            <a:endParaRPr lang="en-US" dirty="0" smtClean="0">
              <a:latin typeface="Euphemia" panose="020B0503040102020104" pitchFamily="34" charset="0"/>
            </a:endParaRPr>
          </a:p>
          <a:p>
            <a:pPr marL="514350" indent="-514350">
              <a:buFont typeface="+mj-lt"/>
              <a:buAutoNum type="arabicPeriod"/>
            </a:pPr>
            <a:r>
              <a:rPr lang="en-US" dirty="0" smtClean="0">
                <a:latin typeface="Euphemia" panose="020B0503040102020104" pitchFamily="34" charset="0"/>
              </a:rPr>
              <a:t>Myths</a:t>
            </a:r>
          </a:p>
          <a:p>
            <a:pPr marL="514350" indent="-514350">
              <a:buFont typeface="+mj-lt"/>
              <a:buAutoNum type="arabicPeriod"/>
            </a:pPr>
            <a:endParaRPr lang="en-US" dirty="0" smtClean="0">
              <a:latin typeface="Euphemia" panose="020B0503040102020104" pitchFamily="34" charset="0"/>
            </a:endParaRPr>
          </a:p>
          <a:p>
            <a:pPr marL="514350" indent="-514350">
              <a:buFont typeface="+mj-lt"/>
              <a:buAutoNum type="arabicPeriod"/>
            </a:pPr>
            <a:r>
              <a:rPr lang="en-US" dirty="0" smtClean="0">
                <a:latin typeface="Euphemia" panose="020B0503040102020104" pitchFamily="34" charset="0"/>
              </a:rPr>
              <a:t>Key Resources</a:t>
            </a:r>
            <a:endParaRPr lang="en-US" dirty="0">
              <a:latin typeface="Euphemia" panose="020B0503040102020104" pitchFamily="34" charset="0"/>
            </a:endParaRPr>
          </a:p>
        </p:txBody>
      </p:sp>
      <p:sp>
        <p:nvSpPr>
          <p:cNvPr id="2" name="Title 1"/>
          <p:cNvSpPr>
            <a:spLocks noGrp="1"/>
          </p:cNvSpPr>
          <p:nvPr>
            <p:ph type="title"/>
          </p:nvPr>
        </p:nvSpPr>
        <p:spPr>
          <a:xfrm>
            <a:off x="457200" y="533400"/>
            <a:ext cx="8229600" cy="411162"/>
          </a:xfrm>
        </p:spPr>
        <p:txBody>
          <a:bodyPr>
            <a:normAutofit fontScale="90000"/>
          </a:bodyPr>
          <a:lstStyle/>
          <a:p>
            <a:pPr algn="ctr"/>
            <a:r>
              <a:rPr lang="en-US" b="0" u="sng" dirty="0" smtClean="0">
                <a:latin typeface="Century Gothic" panose="020B0502020202020204" pitchFamily="34" charset="0"/>
              </a:rPr>
              <a:t>What </a:t>
            </a:r>
            <a:r>
              <a:rPr lang="en-US" b="0" u="sng" dirty="0">
                <a:latin typeface="Century Gothic" panose="020B0502020202020204" pitchFamily="34" charset="0"/>
              </a:rPr>
              <a:t>Y</a:t>
            </a:r>
            <a:r>
              <a:rPr lang="en-US" b="0" u="sng" dirty="0" smtClean="0">
                <a:latin typeface="Century Gothic" panose="020B0502020202020204" pitchFamily="34" charset="0"/>
              </a:rPr>
              <a:t>ou Need to </a:t>
            </a:r>
            <a:r>
              <a:rPr lang="en-US" b="0" u="sng" dirty="0">
                <a:latin typeface="Century Gothic" panose="020B0502020202020204" pitchFamily="34" charset="0"/>
              </a:rPr>
              <a:t>K</a:t>
            </a:r>
            <a:r>
              <a:rPr lang="en-US" b="0" u="sng" dirty="0" smtClean="0">
                <a:latin typeface="Century Gothic" panose="020B0502020202020204" pitchFamily="34" charset="0"/>
              </a:rPr>
              <a:t>now</a:t>
            </a:r>
            <a:r>
              <a:rPr lang="en-US" dirty="0" smtClean="0"/>
              <a:t/>
            </a:r>
            <a:br>
              <a:rPr lang="en-US" dirty="0" smtClean="0"/>
            </a:br>
            <a:endParaRPr lang="en-US" dirty="0"/>
          </a:p>
        </p:txBody>
      </p:sp>
      <p:pic>
        <p:nvPicPr>
          <p:cNvPr id="4"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8BECD064-5981-47DC-9083-6A0E81D0008A}" type="slidenum">
              <a:rPr lang="en-US" smtClean="0"/>
              <a:t>4</a:t>
            </a:fld>
            <a:endParaRPr lang="en-US" dirty="0"/>
          </a:p>
        </p:txBody>
      </p:sp>
    </p:spTree>
    <p:extLst>
      <p:ext uri="{BB962C8B-B14F-4D97-AF65-F5344CB8AC3E}">
        <p14:creationId xmlns:p14="http://schemas.microsoft.com/office/powerpoint/2010/main" val="954028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800" u="sng" dirty="0" smtClean="0">
                <a:solidFill>
                  <a:schemeClr val="tx2"/>
                </a:solidFill>
              </a:rPr>
              <a:t>Official Athletic College Guide- </a:t>
            </a:r>
            <a:r>
              <a:rPr lang="en-US" sz="2800" dirty="0" smtClean="0"/>
              <a:t>by The Sport Source</a:t>
            </a:r>
          </a:p>
          <a:p>
            <a:pPr lvl="1"/>
            <a:r>
              <a:rPr lang="en-US" sz="2400" dirty="0" smtClean="0">
                <a:solidFill>
                  <a:schemeClr val="tx2"/>
                </a:solidFill>
              </a:rPr>
              <a:t>1-800-862-3092</a:t>
            </a:r>
          </a:p>
          <a:p>
            <a:pPr lvl="1"/>
            <a:r>
              <a:rPr lang="en-US" sz="2400" dirty="0" smtClean="0"/>
              <a:t>Website: </a:t>
            </a:r>
            <a:r>
              <a:rPr lang="en-US" sz="2400" dirty="0" smtClean="0">
                <a:solidFill>
                  <a:srgbClr val="FF0000"/>
                </a:solidFill>
                <a:hlinkClick r:id="rId2"/>
              </a:rPr>
              <a:t>www.thesportsource.com</a:t>
            </a:r>
            <a:endParaRPr lang="en-US" sz="2400" dirty="0" smtClean="0">
              <a:solidFill>
                <a:srgbClr val="FF0000"/>
              </a:solidFill>
            </a:endParaRPr>
          </a:p>
          <a:p>
            <a:pPr lvl="1">
              <a:buFont typeface="Arial" panose="020B0604020202020204" pitchFamily="34" charset="0"/>
              <a:buChar char="•"/>
            </a:pPr>
            <a:r>
              <a:rPr lang="en-US" sz="2400" dirty="0" smtClean="0">
                <a:solidFill>
                  <a:srgbClr val="FF0000"/>
                </a:solidFill>
              </a:rPr>
              <a:t>NCAA: </a:t>
            </a:r>
            <a:r>
              <a:rPr lang="en-US" sz="2400" dirty="0" smtClean="0">
                <a:solidFill>
                  <a:srgbClr val="FF0000"/>
                </a:solidFill>
                <a:hlinkClick r:id="rId3"/>
              </a:rPr>
              <a:t>www.ncaa.org</a:t>
            </a:r>
            <a:endParaRPr lang="en-US" sz="2400" dirty="0" smtClean="0">
              <a:solidFill>
                <a:srgbClr val="FF0000"/>
              </a:solidFill>
            </a:endParaRPr>
          </a:p>
          <a:p>
            <a:pPr lvl="1">
              <a:buFont typeface="Arial" panose="020B0604020202020204" pitchFamily="34" charset="0"/>
              <a:buChar char="•"/>
            </a:pPr>
            <a:r>
              <a:rPr lang="en-US" sz="2400" dirty="0" smtClean="0">
                <a:solidFill>
                  <a:srgbClr val="FF0000"/>
                </a:solidFill>
              </a:rPr>
              <a:t>NAIA: </a:t>
            </a:r>
            <a:r>
              <a:rPr lang="en-US" sz="2400" dirty="0" smtClean="0">
                <a:solidFill>
                  <a:srgbClr val="FF0000"/>
                </a:solidFill>
                <a:hlinkClick r:id="rId4"/>
              </a:rPr>
              <a:t>www.naia.org</a:t>
            </a:r>
            <a:endParaRPr lang="en-US" sz="2400" dirty="0" smtClean="0">
              <a:solidFill>
                <a:srgbClr val="FF0000"/>
              </a:solidFill>
            </a:endParaRPr>
          </a:p>
          <a:p>
            <a:pPr lvl="1">
              <a:buFont typeface="Arial" panose="020B0604020202020204" pitchFamily="34" charset="0"/>
              <a:buChar char="•"/>
            </a:pPr>
            <a:r>
              <a:rPr lang="en-US" sz="2400" dirty="0" smtClean="0">
                <a:solidFill>
                  <a:srgbClr val="FF0000"/>
                </a:solidFill>
              </a:rPr>
              <a:t>NCAA Clearing House- </a:t>
            </a:r>
            <a:r>
              <a:rPr lang="en-US" sz="2400" dirty="0" smtClean="0">
                <a:solidFill>
                  <a:srgbClr val="FF0000"/>
                </a:solidFill>
                <a:hlinkClick r:id="rId5"/>
              </a:rPr>
              <a:t>www.ncaaclearinghouse.net</a:t>
            </a:r>
            <a:r>
              <a:rPr lang="en-US" sz="2400" dirty="0" smtClean="0">
                <a:solidFill>
                  <a:srgbClr val="FF0000"/>
                </a:solidFill>
              </a:rPr>
              <a:t> </a:t>
            </a:r>
          </a:p>
          <a:p>
            <a:pPr lvl="1">
              <a:buFont typeface="Arial" panose="020B0604020202020204" pitchFamily="34" charset="0"/>
              <a:buChar char="•"/>
            </a:pPr>
            <a:r>
              <a:rPr lang="en-US" sz="2400" dirty="0" smtClean="0">
                <a:solidFill>
                  <a:srgbClr val="FF0000"/>
                </a:solidFill>
              </a:rPr>
              <a:t>APSG College Planning- </a:t>
            </a:r>
            <a:r>
              <a:rPr lang="en-US" sz="2400" dirty="0" smtClean="0">
                <a:solidFill>
                  <a:srgbClr val="FF0000"/>
                </a:solidFill>
                <a:hlinkClick r:id="rId6"/>
              </a:rPr>
              <a:t>www.apsgcollegeplanning</a:t>
            </a:r>
            <a:r>
              <a:rPr lang="en-US" sz="2400" dirty="0" smtClean="0">
                <a:solidFill>
                  <a:srgbClr val="FF0000"/>
                </a:solidFill>
              </a:rPr>
              <a:t> </a:t>
            </a: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Helpful Resources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40</a:t>
            </a:fld>
            <a:endParaRPr lang="en-US" dirty="0"/>
          </a:p>
        </p:txBody>
      </p:sp>
    </p:spTree>
    <p:extLst>
      <p:ext uri="{BB962C8B-B14F-4D97-AF65-F5344CB8AC3E}">
        <p14:creationId xmlns:p14="http://schemas.microsoft.com/office/powerpoint/2010/main" val="2142542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solidFill>
                  <a:schemeClr val="tx2"/>
                </a:solidFill>
              </a:rPr>
              <a:t>Families start too late, but better late than never	</a:t>
            </a:r>
          </a:p>
          <a:p>
            <a:pPr>
              <a:buFont typeface="Wingdings" panose="05000000000000000000" pitchFamily="2" charset="2"/>
              <a:buChar char="v"/>
            </a:pPr>
            <a:endParaRPr lang="en-US" dirty="0" smtClean="0">
              <a:solidFill>
                <a:schemeClr val="tx2"/>
              </a:solidFill>
            </a:endParaRPr>
          </a:p>
          <a:p>
            <a:pPr>
              <a:buFont typeface="Wingdings" panose="05000000000000000000" pitchFamily="2" charset="2"/>
              <a:buChar char="v"/>
            </a:pPr>
            <a:r>
              <a:rPr lang="en-US" dirty="0" smtClean="0">
                <a:solidFill>
                  <a:schemeClr val="tx2"/>
                </a:solidFill>
              </a:rPr>
              <a:t>Families think it is the coach, club or High School that should get them recruited</a:t>
            </a:r>
          </a:p>
          <a:p>
            <a:pPr>
              <a:buFont typeface="Wingdings" panose="05000000000000000000" pitchFamily="2" charset="2"/>
              <a:buChar char="v"/>
            </a:pPr>
            <a:endParaRPr lang="en-US" dirty="0" smtClean="0">
              <a:solidFill>
                <a:schemeClr val="tx2"/>
              </a:solidFill>
            </a:endParaRPr>
          </a:p>
          <a:p>
            <a:pPr>
              <a:buFont typeface="Wingdings" panose="05000000000000000000" pitchFamily="2" charset="2"/>
              <a:buChar char="v"/>
            </a:pPr>
            <a:r>
              <a:rPr lang="en-US" dirty="0" smtClean="0">
                <a:solidFill>
                  <a:schemeClr val="tx2"/>
                </a:solidFill>
              </a:rPr>
              <a:t>Families go about the process backwards </a:t>
            </a: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Observations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5</a:t>
            </a:fld>
            <a:endParaRPr lang="en-US" dirty="0"/>
          </a:p>
        </p:txBody>
      </p:sp>
    </p:spTree>
    <p:extLst>
      <p:ext uri="{BB962C8B-B14F-4D97-AF65-F5344CB8AC3E}">
        <p14:creationId xmlns:p14="http://schemas.microsoft.com/office/powerpoint/2010/main" val="3457055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solidFill>
                  <a:schemeClr val="tx2"/>
                </a:solidFill>
              </a:rPr>
              <a:t>NCAA (Division 1, 2, 3)- National Collegiate Athletic Association </a:t>
            </a:r>
          </a:p>
          <a:p>
            <a:pPr lvl="1"/>
            <a:endParaRPr lang="en-US" dirty="0" smtClean="0">
              <a:solidFill>
                <a:schemeClr val="tx2"/>
              </a:solidFill>
            </a:endParaRPr>
          </a:p>
          <a:p>
            <a:pPr lvl="1"/>
            <a:r>
              <a:rPr lang="en-US" dirty="0" smtClean="0">
                <a:solidFill>
                  <a:schemeClr val="tx2"/>
                </a:solidFill>
              </a:rPr>
              <a:t>NAIA- National Association of Intercollegiate Athletics	</a:t>
            </a:r>
          </a:p>
          <a:p>
            <a:pPr lvl="1"/>
            <a:endParaRPr lang="en-US" dirty="0" smtClean="0">
              <a:solidFill>
                <a:schemeClr val="tx2"/>
              </a:solidFill>
            </a:endParaRPr>
          </a:p>
          <a:p>
            <a:pPr lvl="1"/>
            <a:r>
              <a:rPr lang="en-US" dirty="0" smtClean="0">
                <a:solidFill>
                  <a:schemeClr val="tx2"/>
                </a:solidFill>
              </a:rPr>
              <a:t>NJCAA- National Junior College Athletic Association</a:t>
            </a:r>
          </a:p>
          <a:p>
            <a:pPr lvl="1"/>
            <a:endParaRPr lang="en-US" dirty="0" smtClean="0">
              <a:solidFill>
                <a:schemeClr val="tx2"/>
              </a:solidFill>
            </a:endParaRPr>
          </a:p>
          <a:p>
            <a:pPr lvl="1"/>
            <a:r>
              <a:rPr lang="en-US" dirty="0" smtClean="0">
                <a:solidFill>
                  <a:schemeClr val="tx2"/>
                </a:solidFill>
              </a:rPr>
              <a:t>CCCAA- California Community College Athletic Association </a:t>
            </a:r>
            <a:endParaRPr lang="en-US" dirty="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Know Your Options!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6</a:t>
            </a:fld>
            <a:endParaRPr lang="en-US" dirty="0"/>
          </a:p>
        </p:txBody>
      </p:sp>
    </p:spTree>
    <p:extLst>
      <p:ext uri="{BB962C8B-B14F-4D97-AF65-F5344CB8AC3E}">
        <p14:creationId xmlns:p14="http://schemas.microsoft.com/office/powerpoint/2010/main" val="82885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0000"/>
          </a:stretch>
        </a:blip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1" y="533400"/>
            <a:ext cx="8361238" cy="4267200"/>
          </a:xfrm>
        </p:spPr>
      </p:pic>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BECD064-5981-47DC-9083-6A0E81D0008A}" type="slidenum">
              <a:rPr lang="en-US" smtClean="0"/>
              <a:t>7</a:t>
            </a:fld>
            <a:endParaRPr lang="en-US" dirty="0"/>
          </a:p>
        </p:txBody>
      </p:sp>
    </p:spTree>
    <p:extLst>
      <p:ext uri="{BB962C8B-B14F-4D97-AF65-F5344CB8AC3E}">
        <p14:creationId xmlns:p14="http://schemas.microsoft.com/office/powerpoint/2010/main" val="1431254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1" y="1066800"/>
            <a:ext cx="9144000" cy="3699000"/>
          </a:xfrm>
        </p:spPr>
      </p:pic>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BECD064-5981-47DC-9083-6A0E81D0008A}" type="slidenum">
              <a:rPr lang="en-US" smtClean="0"/>
              <a:t>8</a:t>
            </a:fld>
            <a:endParaRPr lang="en-US" dirty="0"/>
          </a:p>
        </p:txBody>
      </p:sp>
    </p:spTree>
    <p:extLst>
      <p:ext uri="{BB962C8B-B14F-4D97-AF65-F5344CB8AC3E}">
        <p14:creationId xmlns:p14="http://schemas.microsoft.com/office/powerpoint/2010/main" val="365712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93192" lvl="1" indent="0" algn="ctr">
              <a:buNone/>
            </a:pPr>
            <a:endParaRPr lang="en-US" dirty="0" smtClean="0">
              <a:solidFill>
                <a:schemeClr val="tx2"/>
              </a:solidFill>
            </a:endParaRPr>
          </a:p>
          <a:p>
            <a:pPr marL="393192" lvl="1" indent="0" algn="ctr">
              <a:buNone/>
            </a:pPr>
            <a:endParaRPr lang="en-US" dirty="0">
              <a:solidFill>
                <a:schemeClr val="tx2"/>
              </a:solidFill>
            </a:endParaRPr>
          </a:p>
          <a:p>
            <a:pPr marL="393192" lvl="1" indent="0" algn="ctr">
              <a:buNone/>
            </a:pPr>
            <a:r>
              <a:rPr lang="en-US" dirty="0" smtClean="0">
                <a:solidFill>
                  <a:schemeClr val="tx2"/>
                </a:solidFill>
              </a:rPr>
              <a:t>Visit NCAA</a:t>
            </a:r>
          </a:p>
          <a:p>
            <a:pPr marL="393192" lvl="1" indent="0" algn="ctr">
              <a:buNone/>
            </a:pPr>
            <a:r>
              <a:rPr lang="en-US" dirty="0" smtClean="0">
                <a:solidFill>
                  <a:schemeClr val="tx2"/>
                </a:solidFill>
              </a:rPr>
              <a:t> Eligibility Center</a:t>
            </a:r>
          </a:p>
          <a:p>
            <a:pPr marL="393192" lvl="1" indent="0" algn="ctr">
              <a:buNone/>
            </a:pPr>
            <a:endParaRPr lang="en-US" dirty="0">
              <a:solidFill>
                <a:schemeClr val="tx2"/>
              </a:solidFill>
            </a:endParaRPr>
          </a:p>
          <a:p>
            <a:pPr marL="393192" lvl="1" indent="0" algn="ctr">
              <a:buNone/>
            </a:pPr>
            <a:r>
              <a:rPr lang="en-US" dirty="0" smtClean="0">
                <a:solidFill>
                  <a:schemeClr val="tx2"/>
                </a:solidFill>
                <a:hlinkClick r:id="rId2"/>
              </a:rPr>
              <a:t>www.eligibilitycenter.org</a:t>
            </a:r>
            <a:endParaRPr lang="en-US" dirty="0" smtClean="0">
              <a:solidFill>
                <a:schemeClr val="tx2"/>
              </a:solidFill>
            </a:endParaRPr>
          </a:p>
          <a:p>
            <a:pPr marL="393192" lvl="1" indent="0" algn="ctr">
              <a:buNone/>
            </a:pPr>
            <a:endParaRPr lang="en-US" dirty="0" smtClean="0">
              <a:solidFill>
                <a:schemeClr val="tx2"/>
              </a:solidFill>
            </a:endParaRPr>
          </a:p>
        </p:txBody>
      </p:sp>
      <p:sp>
        <p:nvSpPr>
          <p:cNvPr id="2" name="Title 1"/>
          <p:cNvSpPr>
            <a:spLocks noGrp="1"/>
          </p:cNvSpPr>
          <p:nvPr>
            <p:ph type="title"/>
          </p:nvPr>
        </p:nvSpPr>
        <p:spPr/>
        <p:txBody>
          <a:bodyPr/>
          <a:lstStyle/>
          <a:p>
            <a:pPr algn="ctr"/>
            <a:r>
              <a:rPr lang="en-US" b="0" u="sng" dirty="0" smtClean="0">
                <a:latin typeface="Century Gothic" panose="020B0502020202020204" pitchFamily="34" charset="0"/>
              </a:rPr>
              <a:t>Know The Rules!</a:t>
            </a:r>
            <a:endParaRPr lang="en-US" b="0" u="sng" dirty="0">
              <a:latin typeface="Century Gothic" panose="020B0502020202020204" pitchFamily="34" charset="0"/>
            </a:endParaRPr>
          </a:p>
        </p:txBody>
      </p:sp>
      <p:pic>
        <p:nvPicPr>
          <p:cNvPr id="5" name="Picture 2" descr="https://lh3.googleusercontent.com/qU2nI10SzzYyYBlYaRy80UV3TT1YjIykEE5TXNvUBErdw_bdLBF9-SAw51DzKbAIfB4H7V9gHA6QcUWFLtWUzhe84Pd4Y4bSY7EN5U5Vsa5iQKr3wOkRC9wEnqepgEYXAozKQEvNjakmc25i"/>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8261">
                        <a14:foregroundMark x1="48696" y1="42295" x2="48696" y2="42295"/>
                        <a14:foregroundMark x1="23188" y1="29180" x2="23188" y2="29180"/>
                        <a14:foregroundMark x1="51594" y1="42951" x2="51594" y2="42951"/>
                        <a14:foregroundMark x1="49855" y1="36721" x2="58261" y2="32131"/>
                        <a14:foregroundMark x1="61739" y1="37377" x2="61739" y2="37377"/>
                        <a14:foregroundMark x1="54203" y1="34426" x2="84928" y2="66885"/>
                        <a14:foregroundMark x1="56522" y1="7541" x2="56522" y2="7541"/>
                        <a14:foregroundMark x1="56522" y1="8852" x2="95652" y2="37377"/>
                        <a14:foregroundMark x1="34493" y1="60328" x2="68116" y2="29180"/>
                        <a14:foregroundMark x1="40290" y1="64590" x2="84638" y2="31475"/>
                        <a14:foregroundMark x1="25797" y1="17377" x2="60290" y2="14098"/>
                        <a14:foregroundMark x1="55652" y1="31803" x2="72464" y2="23934"/>
                      </a14:backgroundRemoval>
                    </a14:imgEffect>
                  </a14:imgLayer>
                </a14:imgProps>
              </a:ext>
              <a:ext uri="{28A0092B-C50C-407E-A947-70E740481C1C}">
                <a14:useLocalDpi xmlns:a14="http://schemas.microsoft.com/office/drawing/2010/main" val="0"/>
              </a:ext>
            </a:extLst>
          </a:blip>
          <a:srcRect/>
          <a:stretch>
            <a:fillRect/>
          </a:stretch>
        </p:blipFill>
        <p:spPr bwMode="auto">
          <a:xfrm>
            <a:off x="76201" y="6084735"/>
            <a:ext cx="914400" cy="808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8BECD064-5981-47DC-9083-6A0E81D0008A}" type="slidenum">
              <a:rPr lang="en-US" smtClean="0"/>
              <a:t>9</a:t>
            </a:fld>
            <a:endParaRPr lang="en-US" dirty="0"/>
          </a:p>
        </p:txBody>
      </p:sp>
    </p:spTree>
    <p:extLst>
      <p:ext uri="{BB962C8B-B14F-4D97-AF65-F5344CB8AC3E}">
        <p14:creationId xmlns:p14="http://schemas.microsoft.com/office/powerpoint/2010/main" val="7355350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2684</TotalTime>
  <Words>1808</Words>
  <Application>Microsoft Office PowerPoint</Application>
  <PresentationFormat>On-screen Show (4:3)</PresentationFormat>
  <Paragraphs>325</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Arial Black</vt:lpstr>
      <vt:lpstr>Calibri</vt:lpstr>
      <vt:lpstr>Century Gothic</vt:lpstr>
      <vt:lpstr>Euphemia</vt:lpstr>
      <vt:lpstr>Helvetica</vt:lpstr>
      <vt:lpstr>Lucida Sans Unicode</vt:lpstr>
      <vt:lpstr>Verdana</vt:lpstr>
      <vt:lpstr>Wingdings</vt:lpstr>
      <vt:lpstr>Wingdings 2</vt:lpstr>
      <vt:lpstr>Wingdings 3</vt:lpstr>
      <vt:lpstr>Concourse</vt:lpstr>
      <vt:lpstr>PowerPoint Presentation</vt:lpstr>
      <vt:lpstr>PowerPoint Presentation</vt:lpstr>
      <vt:lpstr>A Few Questions</vt:lpstr>
      <vt:lpstr>What You Need to Know </vt:lpstr>
      <vt:lpstr>Observations</vt:lpstr>
      <vt:lpstr>Know Your Options!</vt:lpstr>
      <vt:lpstr>PowerPoint Presentation</vt:lpstr>
      <vt:lpstr>PowerPoint Presentation</vt:lpstr>
      <vt:lpstr>Know The Rules!</vt:lpstr>
      <vt:lpstr>Want to become a college student-Athlete?</vt:lpstr>
      <vt:lpstr>Grades and Test Scores?</vt:lpstr>
      <vt:lpstr>Grades and Test Scores?</vt:lpstr>
      <vt:lpstr>Ability</vt:lpstr>
      <vt:lpstr>Motivation: Doing the Work!</vt:lpstr>
      <vt:lpstr>Exposure</vt:lpstr>
      <vt:lpstr>Showcasing Yourself </vt:lpstr>
      <vt:lpstr>It is a Game: Know the Objectives! </vt:lpstr>
      <vt:lpstr>The Search</vt:lpstr>
      <vt:lpstr>Keys to the “BEST FIT” Process</vt:lpstr>
      <vt:lpstr>PowerPoint Presentation</vt:lpstr>
      <vt:lpstr>Questions: The Athletic Program &amp; The Team</vt:lpstr>
      <vt:lpstr>Questions about the College</vt:lpstr>
      <vt:lpstr>Questions about the College</vt:lpstr>
      <vt:lpstr>Questions about the College</vt:lpstr>
      <vt:lpstr>Questions:  The Coaches Needs for the Team</vt:lpstr>
      <vt:lpstr>How to Move Forward</vt:lpstr>
      <vt:lpstr>Tips for Every Grade</vt:lpstr>
      <vt:lpstr>Tips for Every Grade</vt:lpstr>
      <vt:lpstr>Grade Level Guide Freshmen</vt:lpstr>
      <vt:lpstr>Grade Level Guide  Sophomores</vt:lpstr>
      <vt:lpstr>Grade Level Guide  Junior</vt:lpstr>
      <vt:lpstr>Grade Level Guide  Senior</vt:lpstr>
      <vt:lpstr>Communication</vt:lpstr>
      <vt:lpstr>Cover Letter Examples</vt:lpstr>
      <vt:lpstr>Resume Examples</vt:lpstr>
      <vt:lpstr>Campus Visit</vt:lpstr>
      <vt:lpstr>Myths</vt:lpstr>
      <vt:lpstr>Myths</vt:lpstr>
      <vt:lpstr>Questions? </vt:lpstr>
      <vt:lpstr>Helpful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Buchanon</dc:creator>
  <cp:lastModifiedBy>Cindy Porter</cp:lastModifiedBy>
  <cp:revision>94</cp:revision>
  <cp:lastPrinted>2016-05-11T21:34:51Z</cp:lastPrinted>
  <dcterms:created xsi:type="dcterms:W3CDTF">2015-07-14T17:20:01Z</dcterms:created>
  <dcterms:modified xsi:type="dcterms:W3CDTF">2016-09-20T19:24:32Z</dcterms:modified>
</cp:coreProperties>
</file>