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6" r:id="rId2"/>
    <p:sldId id="267" r:id="rId3"/>
    <p:sldId id="269" r:id="rId4"/>
    <p:sldId id="268" r:id="rId5"/>
    <p:sldId id="271" r:id="rId6"/>
    <p:sldId id="270" r:id="rId7"/>
    <p:sldId id="272" r:id="rId8"/>
    <p:sldId id="273" r:id="rId9"/>
    <p:sldId id="256" r:id="rId10"/>
    <p:sldId id="257" r:id="rId11"/>
    <p:sldId id="258" r:id="rId12"/>
    <p:sldId id="259" r:id="rId13"/>
    <p:sldId id="260" r:id="rId14"/>
    <p:sldId id="276" r:id="rId15"/>
    <p:sldId id="261" r:id="rId16"/>
    <p:sldId id="262" r:id="rId17"/>
    <p:sldId id="263" r:id="rId18"/>
    <p:sldId id="264" r:id="rId19"/>
    <p:sldId id="265"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39" d="100"/>
          <a:sy n="39" d="100"/>
        </p:scale>
        <p:origin x="72"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246D5-5DFB-435D-B345-2FA1375FE23C}"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397BD-8D9B-4BEA-BF5F-58C865FC2105}" type="slidenum">
              <a:rPr lang="en-US" smtClean="0"/>
              <a:t>‹#›</a:t>
            </a:fld>
            <a:endParaRPr lang="en-US"/>
          </a:p>
        </p:txBody>
      </p:sp>
    </p:spTree>
    <p:extLst>
      <p:ext uri="{BB962C8B-B14F-4D97-AF65-F5344CB8AC3E}">
        <p14:creationId xmlns:p14="http://schemas.microsoft.com/office/powerpoint/2010/main" val="172471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a:solidFill>
                  <a:schemeClr val="tx1"/>
                </a:solidFill>
                <a:effectLst/>
                <a:latin typeface="+mn-lt"/>
                <a:ea typeface="+mn-ea"/>
                <a:cs typeface="+mn-cs"/>
              </a:rPr>
              <a:t>Share a personal story to get things going and connect with your audience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Story prompt</a:t>
            </a:r>
          </a:p>
          <a:p>
            <a:r>
              <a:rPr lang="en-US" sz="1200" b="0" i="0" u="none" strike="noStrike" kern="1200" dirty="0">
                <a:solidFill>
                  <a:schemeClr val="tx1"/>
                </a:solidFill>
                <a:effectLst/>
                <a:latin typeface="+mn-lt"/>
                <a:ea typeface="+mn-ea"/>
                <a:cs typeface="+mn-cs"/>
              </a:rPr>
              <a:t>Share a story about when you were the one sitting in the audience, deciding what to do with your future. Show that you can relate, that you know what it’s like to have such a big decision coming up that will shape so many different aspects of life.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Along with the story, reassure students that UC Davis has so many opportunities to explore, connect and find friends: Orientation, residence halls, classes with supportive classmates and professors, student organizations, Outdoor Adventures, First Year Aggie Connections (voluntary groups for first-years organized around a topic and guided by a staff or faculty mentor), intramural and club sports, cultural centers — UC Davis is a place where you can thrive and continue to shape your life, with many people and resources available to help you grow and make decisions.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now I want to talk about some of the things UC Davis is known for…</a:t>
            </a:r>
          </a:p>
        </p:txBody>
      </p:sp>
      <p:sp>
        <p:nvSpPr>
          <p:cNvPr id="4" name="Slide Number Placeholder 3"/>
          <p:cNvSpPr>
            <a:spLocks noGrp="1"/>
          </p:cNvSpPr>
          <p:nvPr>
            <p:ph type="sldNum" sz="quarter" idx="10"/>
          </p:nvPr>
        </p:nvSpPr>
        <p:spPr/>
        <p:txBody>
          <a:bodyPr/>
          <a:lstStyle/>
          <a:p>
            <a:fld id="{038BBCB7-9A5E-8443-BD35-B8149D569400}" type="slidenum">
              <a:rPr lang="en-US" smtClean="0"/>
              <a:t>3</a:t>
            </a:fld>
            <a:endParaRPr lang="en-US" dirty="0"/>
          </a:p>
        </p:txBody>
      </p:sp>
    </p:spTree>
    <p:extLst>
      <p:ext uri="{BB962C8B-B14F-4D97-AF65-F5344CB8AC3E}">
        <p14:creationId xmlns:p14="http://schemas.microsoft.com/office/powerpoint/2010/main" val="257310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 GPA and exam requirements for freshmen</a:t>
            </a:r>
          </a:p>
          <a:p>
            <a:endParaRPr lang="en-US" dirty="0"/>
          </a:p>
          <a:p>
            <a:r>
              <a:rPr lang="en-US" dirty="0"/>
              <a:t>These admission requirements are for those who will apply during their final year of high school to enter UC Davis as a freshman</a:t>
            </a:r>
          </a:p>
        </p:txBody>
      </p:sp>
      <p:sp>
        <p:nvSpPr>
          <p:cNvPr id="4" name="Slide Number Placeholder 3"/>
          <p:cNvSpPr>
            <a:spLocks noGrp="1"/>
          </p:cNvSpPr>
          <p:nvPr>
            <p:ph type="sldNum" sz="quarter" idx="10"/>
          </p:nvPr>
        </p:nvSpPr>
        <p:spPr/>
        <p:txBody>
          <a:bodyPr/>
          <a:lstStyle/>
          <a:p>
            <a:fld id="{9FA26E9A-6EEB-0F49-A885-975D894A42DC}" type="slidenum">
              <a:rPr lang="en-US" smtClean="0"/>
              <a:t>5</a:t>
            </a:fld>
            <a:endParaRPr lang="en-US"/>
          </a:p>
        </p:txBody>
      </p:sp>
    </p:spTree>
    <p:extLst>
      <p:ext uri="{BB962C8B-B14F-4D97-AF65-F5344CB8AC3E}">
        <p14:creationId xmlns:p14="http://schemas.microsoft.com/office/powerpoint/2010/main" val="8670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Selection criteria used by all UC campuses</a:t>
            </a:r>
          </a:p>
        </p:txBody>
      </p:sp>
      <p:sp>
        <p:nvSpPr>
          <p:cNvPr id="4" name="Slide Number Placeholder 3"/>
          <p:cNvSpPr>
            <a:spLocks noGrp="1"/>
          </p:cNvSpPr>
          <p:nvPr>
            <p:ph type="sldNum" sz="quarter" idx="10"/>
          </p:nvPr>
        </p:nvSpPr>
        <p:spPr/>
        <p:txBody>
          <a:bodyPr/>
          <a:lstStyle/>
          <a:p>
            <a:fld id="{9FA26E9A-6EEB-0F49-A885-975D894A42DC}" type="slidenum">
              <a:rPr lang="en-US" smtClean="0"/>
              <a:t>7</a:t>
            </a:fld>
            <a:endParaRPr lang="en-US"/>
          </a:p>
        </p:txBody>
      </p:sp>
    </p:spTree>
    <p:extLst>
      <p:ext uri="{BB962C8B-B14F-4D97-AF65-F5344CB8AC3E}">
        <p14:creationId xmlns:p14="http://schemas.microsoft.com/office/powerpoint/2010/main" val="255804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DD84D-A992-4E0E-BA22-3B28059D1D0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47952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DD84D-A992-4E0E-BA22-3B28059D1D0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3738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DD84D-A992-4E0E-BA22-3B28059D1D0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111807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nchor="ct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r>
              <a:rPr lang="en-US"/>
              <a:t>Photo of you with high school friends or </a:t>
            </a:r>
            <a:br>
              <a:rPr lang="en-US"/>
            </a:br>
            <a:r>
              <a:rPr lang="en-US"/>
              <a:t>making your college decision.</a:t>
            </a:r>
          </a:p>
        </p:txBody>
      </p:sp>
    </p:spTree>
    <p:extLst>
      <p:ext uri="{BB962C8B-B14F-4D97-AF65-F5344CB8AC3E}">
        <p14:creationId xmlns:p14="http://schemas.microsoft.com/office/powerpoint/2010/main" val="2965352276"/>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050316"/>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DD84D-A992-4E0E-BA22-3B28059D1D0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367993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4DD84D-A992-4E0E-BA22-3B28059D1D0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313429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DD84D-A992-4E0E-BA22-3B28059D1D0A}"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407527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DD84D-A992-4E0E-BA22-3B28059D1D0A}"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24602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DD84D-A992-4E0E-BA22-3B28059D1D0A}"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234675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DD84D-A992-4E0E-BA22-3B28059D1D0A}"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52376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4DD84D-A992-4E0E-BA22-3B28059D1D0A}"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257330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4DD84D-A992-4E0E-BA22-3B28059D1D0A}"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7D6A1-6AD6-4EAB-A88F-DA05A488E25B}" type="slidenum">
              <a:rPr lang="en-US" smtClean="0"/>
              <a:t>‹#›</a:t>
            </a:fld>
            <a:endParaRPr lang="en-US"/>
          </a:p>
        </p:txBody>
      </p:sp>
    </p:spTree>
    <p:extLst>
      <p:ext uri="{BB962C8B-B14F-4D97-AF65-F5344CB8AC3E}">
        <p14:creationId xmlns:p14="http://schemas.microsoft.com/office/powerpoint/2010/main" val="3984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DD84D-A992-4E0E-BA22-3B28059D1D0A}" type="datetimeFigureOut">
              <a:rPr lang="en-US" smtClean="0"/>
              <a:t>8/27/2019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7D6A1-6AD6-4EAB-A88F-DA05A488E25B}" type="slidenum">
              <a:rPr lang="en-US" smtClean="0"/>
              <a:t>‹#›</a:t>
            </a:fld>
            <a:endParaRPr lang="en-US"/>
          </a:p>
        </p:txBody>
      </p:sp>
    </p:spTree>
    <p:extLst>
      <p:ext uri="{BB962C8B-B14F-4D97-AF65-F5344CB8AC3E}">
        <p14:creationId xmlns:p14="http://schemas.microsoft.com/office/powerpoint/2010/main" val="22275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444982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238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838" y="0"/>
            <a:ext cx="13320584" cy="6857999"/>
          </a:xfrm>
          <a:prstGeom prst="rect">
            <a:avLst/>
          </a:prstGeom>
        </p:spPr>
      </p:pic>
    </p:spTree>
    <p:extLst>
      <p:ext uri="{BB962C8B-B14F-4D97-AF65-F5344CB8AC3E}">
        <p14:creationId xmlns:p14="http://schemas.microsoft.com/office/powerpoint/2010/main" val="247482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989" y="-1"/>
            <a:ext cx="12537989" cy="7142205"/>
          </a:xfrm>
          <a:prstGeom prst="rect">
            <a:avLst/>
          </a:prstGeom>
        </p:spPr>
      </p:pic>
    </p:spTree>
    <p:extLst>
      <p:ext uri="{BB962C8B-B14F-4D97-AF65-F5344CB8AC3E}">
        <p14:creationId xmlns:p14="http://schemas.microsoft.com/office/powerpoint/2010/main" val="99184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678589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16" y="464665"/>
            <a:ext cx="4418313" cy="334121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881" y="790832"/>
            <a:ext cx="5513173" cy="49427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071" y="3574193"/>
            <a:ext cx="5899065" cy="3354858"/>
          </a:xfrm>
          <a:prstGeom prst="rect">
            <a:avLst/>
          </a:prstGeom>
        </p:spPr>
      </p:pic>
    </p:spTree>
    <p:extLst>
      <p:ext uri="{BB962C8B-B14F-4D97-AF65-F5344CB8AC3E}">
        <p14:creationId xmlns:p14="http://schemas.microsoft.com/office/powerpoint/2010/main" val="44346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135" y="0"/>
            <a:ext cx="13147589" cy="6858000"/>
          </a:xfrm>
          <a:prstGeom prst="rect">
            <a:avLst/>
          </a:prstGeom>
        </p:spPr>
      </p:pic>
    </p:spTree>
    <p:extLst>
      <p:ext uri="{BB962C8B-B14F-4D97-AF65-F5344CB8AC3E}">
        <p14:creationId xmlns:p14="http://schemas.microsoft.com/office/powerpoint/2010/main" val="1312178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3100" y="1"/>
            <a:ext cx="8509000" cy="6629400"/>
          </a:xfrm>
          <a:prstGeom prst="rect">
            <a:avLst/>
          </a:prstGeom>
        </p:spPr>
      </p:pic>
    </p:spTree>
    <p:extLst>
      <p:ext uri="{BB962C8B-B14F-4D97-AF65-F5344CB8AC3E}">
        <p14:creationId xmlns:p14="http://schemas.microsoft.com/office/powerpoint/2010/main" val="111509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559460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1337" y="1157287"/>
            <a:ext cx="6029325" cy="4543425"/>
          </a:xfrm>
          <a:prstGeom prst="rect">
            <a:avLst/>
          </a:prstGeom>
        </p:spPr>
      </p:pic>
    </p:spTree>
    <p:extLst>
      <p:ext uri="{BB962C8B-B14F-4D97-AF65-F5344CB8AC3E}">
        <p14:creationId xmlns:p14="http://schemas.microsoft.com/office/powerpoint/2010/main" val="2564577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1104900"/>
            <a:ext cx="10411825" cy="5632311"/>
          </a:xfrm>
          <a:prstGeom prst="rect">
            <a:avLst/>
          </a:prstGeom>
          <a:noFill/>
        </p:spPr>
        <p:txBody>
          <a:bodyPr wrap="none" rtlCol="0">
            <a:spAutoFit/>
          </a:bodyPr>
          <a:lstStyle/>
          <a:p>
            <a:pPr algn="ctr"/>
            <a:r>
              <a:rPr lang="en-US" sz="3600" b="1" dirty="0" smtClean="0"/>
              <a:t>Personal Insight Questions</a:t>
            </a:r>
          </a:p>
          <a:p>
            <a:endParaRPr lang="en-US" sz="3600" dirty="0" smtClean="0"/>
          </a:p>
          <a:p>
            <a:pPr marL="571500" indent="-571500">
              <a:buFont typeface="Arial" panose="020B0604020202020204" pitchFamily="34" charset="0"/>
              <a:buChar char="•"/>
            </a:pPr>
            <a:r>
              <a:rPr lang="en-US" sz="3600" dirty="0" smtClean="0"/>
              <a:t>Leadership</a:t>
            </a:r>
          </a:p>
          <a:p>
            <a:pPr marL="571500" indent="-571500">
              <a:buFont typeface="Arial" panose="020B0604020202020204" pitchFamily="34" charset="0"/>
              <a:buChar char="•"/>
            </a:pPr>
            <a:r>
              <a:rPr lang="en-US" sz="3600" dirty="0" smtClean="0"/>
              <a:t>Creative expression</a:t>
            </a:r>
          </a:p>
          <a:p>
            <a:pPr marL="571500" indent="-571500">
              <a:buFont typeface="Arial" panose="020B0604020202020204" pitchFamily="34" charset="0"/>
              <a:buChar char="•"/>
            </a:pPr>
            <a:r>
              <a:rPr lang="en-US" sz="3600" dirty="0" smtClean="0"/>
              <a:t>Greatest talent or skill</a:t>
            </a:r>
          </a:p>
          <a:p>
            <a:pPr marL="571500" indent="-571500">
              <a:buFont typeface="Arial" panose="020B0604020202020204" pitchFamily="34" charset="0"/>
              <a:buChar char="•"/>
            </a:pPr>
            <a:r>
              <a:rPr lang="en-US" sz="3600" dirty="0" smtClean="0"/>
              <a:t>Making use of educational opportunities or barriers</a:t>
            </a:r>
          </a:p>
          <a:p>
            <a:pPr marL="571500" indent="-571500">
              <a:buFont typeface="Arial" panose="020B0604020202020204" pitchFamily="34" charset="0"/>
              <a:buChar char="•"/>
            </a:pPr>
            <a:r>
              <a:rPr lang="en-US" sz="3600" dirty="0" smtClean="0"/>
              <a:t>Navigating through challenge/impact on academics</a:t>
            </a:r>
          </a:p>
          <a:p>
            <a:pPr marL="571500" indent="-571500">
              <a:buFont typeface="Arial" panose="020B0604020202020204" pitchFamily="34" charset="0"/>
              <a:buChar char="•"/>
            </a:pPr>
            <a:r>
              <a:rPr lang="en-US" sz="3600" dirty="0" smtClean="0"/>
              <a:t>Academic subject that inspires you/taking it further</a:t>
            </a:r>
          </a:p>
          <a:p>
            <a:pPr marL="571500" indent="-571500">
              <a:buFont typeface="Arial" panose="020B0604020202020204" pitchFamily="34" charset="0"/>
              <a:buChar char="•"/>
            </a:pPr>
            <a:r>
              <a:rPr lang="en-US" sz="3600" dirty="0" smtClean="0"/>
              <a:t>Making your world better</a:t>
            </a:r>
          </a:p>
          <a:p>
            <a:pPr marL="571500" indent="-571500">
              <a:buFont typeface="Arial" panose="020B0604020202020204" pitchFamily="34" charset="0"/>
              <a:buChar char="•"/>
            </a:pPr>
            <a:r>
              <a:rPr lang="en-US" sz="3600" dirty="0" smtClean="0"/>
              <a:t>Stand out qualities</a:t>
            </a:r>
            <a:endParaRPr lang="en-US" sz="3600" dirty="0"/>
          </a:p>
        </p:txBody>
      </p:sp>
    </p:spTree>
    <p:extLst>
      <p:ext uri="{BB962C8B-B14F-4D97-AF65-F5344CB8AC3E}">
        <p14:creationId xmlns:p14="http://schemas.microsoft.com/office/powerpoint/2010/main" val="131847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9190" y="222421"/>
            <a:ext cx="6549081" cy="6413157"/>
          </a:xfrm>
          <a:prstGeom prst="rect">
            <a:avLst/>
          </a:prstGeom>
        </p:spPr>
      </p:pic>
    </p:spTree>
    <p:extLst>
      <p:ext uri="{BB962C8B-B14F-4D97-AF65-F5344CB8AC3E}">
        <p14:creationId xmlns:p14="http://schemas.microsoft.com/office/powerpoint/2010/main" val="1631391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25" y="247650"/>
            <a:ext cx="9201150" cy="6362700"/>
          </a:xfrm>
          <a:prstGeom prst="rect">
            <a:avLst/>
          </a:prstGeom>
        </p:spPr>
      </p:pic>
    </p:spTree>
    <p:extLst>
      <p:ext uri="{BB962C8B-B14F-4D97-AF65-F5344CB8AC3E}">
        <p14:creationId xmlns:p14="http://schemas.microsoft.com/office/powerpoint/2010/main" val="3756694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512" y="1171575"/>
            <a:ext cx="11610975" cy="4514850"/>
          </a:xfrm>
          <a:prstGeom prst="rect">
            <a:avLst/>
          </a:prstGeom>
        </p:spPr>
      </p:pic>
    </p:spTree>
    <p:extLst>
      <p:ext uri="{BB962C8B-B14F-4D97-AF65-F5344CB8AC3E}">
        <p14:creationId xmlns:p14="http://schemas.microsoft.com/office/powerpoint/2010/main" val="389999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1F14F-63BA-9E44-8125-3F40288703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82040304"/>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19634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192"/>
          <p:cNvGraphicFramePr>
            <a:graphicFrameLocks noGrp="1"/>
          </p:cNvGraphicFramePr>
          <p:nvPr>
            <p:extLst/>
          </p:nvPr>
        </p:nvGraphicFramePr>
        <p:xfrm>
          <a:off x="1196282" y="1982478"/>
          <a:ext cx="7660336" cy="2816352"/>
        </p:xfrm>
        <a:graphic>
          <a:graphicData uri="http://schemas.openxmlformats.org/drawingml/2006/table">
            <a:tbl>
              <a:tblPr>
                <a:tableStyleId>{2D5ABB26-0587-4C30-8999-92F81FD0307C}</a:tableStyleId>
              </a:tblPr>
              <a:tblGrid>
                <a:gridCol w="5635144">
                  <a:extLst>
                    <a:ext uri="{9D8B030D-6E8A-4147-A177-3AD203B41FA5}">
                      <a16:colId xmlns:a16="http://schemas.microsoft.com/office/drawing/2014/main" val="20000"/>
                    </a:ext>
                  </a:extLst>
                </a:gridCol>
                <a:gridCol w="2025192">
                  <a:extLst>
                    <a:ext uri="{9D8B030D-6E8A-4147-A177-3AD203B41FA5}">
                      <a16:colId xmlns:a16="http://schemas.microsoft.com/office/drawing/2014/main" val="20001"/>
                    </a:ext>
                  </a:extLst>
                </a:gridCol>
              </a:tblGrid>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a. </a:t>
                      </a:r>
                      <a:r>
                        <a:rPr kumimoji="0" lang="en-US" sz="1900" u="none" strike="noStrike" cap="none" normalizeH="0" baseline="0" dirty="0">
                          <a:ln>
                            <a:noFill/>
                          </a:ln>
                          <a:solidFill>
                            <a:schemeClr val="bg1"/>
                          </a:solidFill>
                          <a:effectLst/>
                        </a:rPr>
                        <a:t>History/social science</a:t>
                      </a:r>
                      <a:endParaRPr kumimoji="0" lang="en-US" sz="1900" b="0" i="0" u="none" strike="noStrike" cap="none" normalizeH="0" baseline="0" dirty="0">
                        <a:ln>
                          <a:noFill/>
                        </a:ln>
                        <a:solidFill>
                          <a:schemeClr val="bg1"/>
                        </a:solidFill>
                        <a:effectLst/>
                        <a:latin typeface="Arial"/>
                        <a:ea typeface="ヒラギノ角ゴ Pro W3" charset="0"/>
                        <a:cs typeface="Arial"/>
                      </a:endParaRPr>
                    </a:p>
                  </a:txBody>
                  <a:tcPr marL="109728" marR="109728" marT="54864" marB="54864" horzOverflow="overflow">
                    <a:lnR w="12700" cap="flat" cmpd="sng" algn="ctr">
                      <a:solidFill>
                        <a:srgbClr val="DAAA00"/>
                      </a:solidFill>
                      <a:prstDash val="solid"/>
                      <a:round/>
                      <a:headEnd type="none" w="med" len="med"/>
                      <a:tailEnd type="none" w="med" len="med"/>
                    </a:lnR>
                    <a:lnB w="12700" cap="flat" cmpd="sng" algn="ctr">
                      <a:solidFill>
                        <a:srgbClr val="DAAA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chemeClr val="bg1"/>
                          </a:solidFill>
                          <a:effectLst/>
                        </a:rPr>
                        <a:t>Two years</a:t>
                      </a:r>
                      <a:endParaRPr kumimoji="0" lang="en-US" sz="1900" b="0" i="0" u="none" strike="noStrike" cap="none" normalizeH="0" baseline="0" dirty="0">
                        <a:ln>
                          <a:noFill/>
                        </a:ln>
                        <a:solidFill>
                          <a:schemeClr val="bg1"/>
                        </a:solidFill>
                        <a:effectLst/>
                        <a:latin typeface="Arial"/>
                        <a:ea typeface="ヒラギノ角ゴ Pro W3" charset="0"/>
                        <a:cs typeface="Arial"/>
                      </a:endParaRPr>
                    </a:p>
                  </a:txBody>
                  <a:tcPr marL="109728" marR="109728" marT="54864" marB="54864" horzOverflow="overflow">
                    <a:lnL w="12700" cap="flat" cmpd="sng" algn="ctr">
                      <a:solidFill>
                        <a:srgbClr val="DAAA00"/>
                      </a:solidFill>
                      <a:prstDash val="solid"/>
                      <a:round/>
                      <a:headEnd type="none" w="med" len="med"/>
                      <a:tailEnd type="none" w="med" len="med"/>
                    </a:lnL>
                    <a:lnB w="12700" cap="flat" cmpd="sng" algn="ctr">
                      <a:solidFill>
                        <a:srgbClr val="DAAA00"/>
                      </a:solidFill>
                      <a:prstDash val="solid"/>
                      <a:round/>
                      <a:headEnd type="none" w="med" len="med"/>
                      <a:tailEnd type="none" w="med" len="med"/>
                    </a:lnB>
                  </a:tcPr>
                </a:tc>
                <a:extLst>
                  <a:ext uri="{0D108BD9-81ED-4DB2-BD59-A6C34878D82A}">
                    <a16:rowId xmlns:a16="http://schemas.microsoft.com/office/drawing/2014/main" val="10000"/>
                  </a:ext>
                </a:extLst>
              </a:tr>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b.</a:t>
                      </a:r>
                      <a:r>
                        <a:rPr kumimoji="0" lang="en-US" sz="1900" u="none" strike="noStrike" cap="none" normalizeH="0" baseline="0" dirty="0">
                          <a:ln>
                            <a:noFill/>
                          </a:ln>
                          <a:solidFill>
                            <a:schemeClr val="bg1"/>
                          </a:solidFill>
                          <a:effectLst/>
                        </a:rPr>
                        <a:t> English (or language of instruction)</a:t>
                      </a:r>
                      <a:endParaRPr kumimoji="0" lang="en-US" sz="1900" b="0" i="0" u="none" strike="noStrike" cap="none" normalizeH="0" baseline="0" dirty="0">
                        <a:ln>
                          <a:noFill/>
                        </a:ln>
                        <a:solidFill>
                          <a:schemeClr val="bg1"/>
                        </a:solidFill>
                        <a:effectLst/>
                        <a:latin typeface="Arial"/>
                        <a:ea typeface="ヒラギノ角ゴ Pro W3" charset="0"/>
                        <a:cs typeface="Arial"/>
                      </a:endParaRPr>
                    </a:p>
                  </a:txBody>
                  <a:tcPr marL="109728" marR="109728" marT="54864" marB="54864" horzOverflow="overflow">
                    <a:lnR w="12700" cap="flat" cmpd="sng" algn="ctr">
                      <a:solidFill>
                        <a:srgbClr val="DAAA00"/>
                      </a:solidFill>
                      <a:prstDash val="solid"/>
                      <a:round/>
                      <a:headEnd type="none" w="med" len="med"/>
                      <a:tailEnd type="none" w="med" len="med"/>
                    </a:lnR>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chemeClr val="bg1"/>
                          </a:solidFill>
                          <a:effectLst/>
                        </a:rPr>
                        <a:t>Four years</a:t>
                      </a:r>
                      <a:endParaRPr kumimoji="0" lang="en-US" sz="1900" b="0" i="0" u="none" strike="noStrike" cap="none" normalizeH="0" baseline="0" dirty="0">
                        <a:ln>
                          <a:noFill/>
                        </a:ln>
                        <a:solidFill>
                          <a:schemeClr val="bg1"/>
                        </a:solidFill>
                        <a:effectLst/>
                        <a:latin typeface="Arial"/>
                        <a:ea typeface="ヒラギノ角ゴ Pro W3" charset="0"/>
                        <a:cs typeface="Arial"/>
                      </a:endParaRPr>
                    </a:p>
                  </a:txBody>
                  <a:tcPr marL="109728" marR="109728" marT="54864" marB="54864" horzOverflow="overflow">
                    <a:lnL w="12700" cap="flat" cmpd="sng" algn="ctr">
                      <a:solidFill>
                        <a:srgbClr val="DAAA00"/>
                      </a:solidFill>
                      <a:prstDash val="solid"/>
                      <a:round/>
                      <a:headEnd type="none" w="med" len="med"/>
                      <a:tailEnd type="none" w="med" len="med"/>
                    </a:lnL>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extLst>
                  <a:ext uri="{0D108BD9-81ED-4DB2-BD59-A6C34878D82A}">
                    <a16:rowId xmlns:a16="http://schemas.microsoft.com/office/drawing/2014/main" val="10001"/>
                  </a:ext>
                </a:extLst>
              </a:tr>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c. </a:t>
                      </a:r>
                      <a:r>
                        <a:rPr kumimoji="0" lang="en-US" sz="1900" u="none" strike="noStrike" cap="none" normalizeH="0" baseline="0" dirty="0">
                          <a:ln>
                            <a:noFill/>
                          </a:ln>
                          <a:solidFill>
                            <a:schemeClr val="bg1"/>
                          </a:solidFill>
                          <a:effectLst/>
                        </a:rPr>
                        <a:t>Mathematics</a:t>
                      </a:r>
                      <a:endParaRPr kumimoji="0" lang="en-US" sz="1900" b="0" i="0" u="none" strike="noStrike" cap="none" normalizeH="0" baseline="0" dirty="0">
                        <a:ln>
                          <a:noFill/>
                        </a:ln>
                        <a:solidFill>
                          <a:schemeClr val="bg1"/>
                        </a:solidFill>
                        <a:effectLst/>
                        <a:latin typeface="Arial"/>
                        <a:ea typeface="ヒラギノ角ゴ Pro W3" charset="0"/>
                        <a:cs typeface="Arial"/>
                      </a:endParaRPr>
                    </a:p>
                  </a:txBody>
                  <a:tcPr marL="109728" marR="109728" marT="54864" marB="54864" horzOverflow="overflow">
                    <a:lnR w="12700" cap="flat" cmpd="sng" algn="ctr">
                      <a:solidFill>
                        <a:srgbClr val="DAAA00"/>
                      </a:solidFill>
                      <a:prstDash val="solid"/>
                      <a:round/>
                      <a:headEnd type="none" w="med" len="med"/>
                      <a:tailEnd type="none" w="med" len="med"/>
                    </a:lnR>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kern="1200" cap="none" normalizeH="0" baseline="0" dirty="0">
                          <a:ln>
                            <a:noFill/>
                          </a:ln>
                          <a:solidFill>
                            <a:schemeClr val="bg1"/>
                          </a:solidFill>
                          <a:effectLst/>
                          <a:latin typeface="+mn-lt"/>
                          <a:ea typeface="+mn-ea"/>
                          <a:cs typeface="+mn-cs"/>
                        </a:rPr>
                        <a:t>Three years*</a:t>
                      </a:r>
                    </a:p>
                  </a:txBody>
                  <a:tcPr marL="109728" marR="109728" marT="54864" marB="54864" horzOverflow="overflow">
                    <a:lnL w="12700" cap="flat" cmpd="sng" algn="ctr">
                      <a:solidFill>
                        <a:srgbClr val="DAAA00"/>
                      </a:solidFill>
                      <a:prstDash val="solid"/>
                      <a:round/>
                      <a:headEnd type="none" w="med" len="med"/>
                      <a:tailEnd type="none" w="med" len="med"/>
                    </a:lnL>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extLst>
                  <a:ext uri="{0D108BD9-81ED-4DB2-BD59-A6C34878D82A}">
                    <a16:rowId xmlns:a16="http://schemas.microsoft.com/office/drawing/2014/main" val="10002"/>
                  </a:ext>
                </a:extLst>
              </a:tr>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d. </a:t>
                      </a:r>
                      <a:r>
                        <a:rPr kumimoji="0" lang="en-US" sz="1900" u="none" strike="noStrike" kern="1200" cap="none" normalizeH="0" baseline="0" dirty="0">
                          <a:ln>
                            <a:noFill/>
                          </a:ln>
                          <a:solidFill>
                            <a:schemeClr val="bg1"/>
                          </a:solidFill>
                          <a:effectLst/>
                          <a:latin typeface="+mn-lt"/>
                          <a:ea typeface="+mn-ea"/>
                          <a:cs typeface="+mn-cs"/>
                        </a:rPr>
                        <a:t>Laboratory science</a:t>
                      </a:r>
                    </a:p>
                  </a:txBody>
                  <a:tcPr marL="109728" marR="109728" marT="54864" marB="54864" horzOverflow="overflow">
                    <a:lnR w="12700" cap="flat" cmpd="sng" algn="ctr">
                      <a:solidFill>
                        <a:srgbClr val="DAAA00"/>
                      </a:solidFill>
                      <a:prstDash val="solid"/>
                      <a:round/>
                      <a:headEnd type="none" w="med" len="med"/>
                      <a:tailEnd type="none" w="med" len="med"/>
                    </a:lnR>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kern="1200" cap="none" normalizeH="0" baseline="0" dirty="0">
                          <a:ln>
                            <a:noFill/>
                          </a:ln>
                          <a:solidFill>
                            <a:schemeClr val="bg1"/>
                          </a:solidFill>
                          <a:effectLst/>
                          <a:latin typeface="+mn-lt"/>
                          <a:ea typeface="+mn-ea"/>
                          <a:cs typeface="+mn-cs"/>
                        </a:rPr>
                        <a:t>Two years*</a:t>
                      </a:r>
                    </a:p>
                  </a:txBody>
                  <a:tcPr marL="109728" marR="109728" marT="54864" marB="54864" horzOverflow="overflow">
                    <a:lnL w="12700" cap="flat" cmpd="sng" algn="ctr">
                      <a:solidFill>
                        <a:srgbClr val="DAAA00"/>
                      </a:solidFill>
                      <a:prstDash val="solid"/>
                      <a:round/>
                      <a:headEnd type="none" w="med" len="med"/>
                      <a:tailEnd type="none" w="med" len="med"/>
                    </a:lnL>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extLst>
                  <a:ext uri="{0D108BD9-81ED-4DB2-BD59-A6C34878D82A}">
                    <a16:rowId xmlns:a16="http://schemas.microsoft.com/office/drawing/2014/main" val="10003"/>
                  </a:ext>
                </a:extLst>
              </a:tr>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e. </a:t>
                      </a:r>
                      <a:r>
                        <a:rPr kumimoji="0" lang="en-US" sz="1900" u="none" strike="noStrike" kern="1200" cap="none" normalizeH="0" baseline="0" dirty="0">
                          <a:ln>
                            <a:noFill/>
                          </a:ln>
                          <a:solidFill>
                            <a:schemeClr val="bg1"/>
                          </a:solidFill>
                          <a:effectLst/>
                          <a:latin typeface="+mn-lt"/>
                          <a:ea typeface="+mn-ea"/>
                          <a:cs typeface="+mn-cs"/>
                        </a:rPr>
                        <a:t>Language other than English (or second language)</a:t>
                      </a:r>
                    </a:p>
                  </a:txBody>
                  <a:tcPr marL="109728" marR="109728" marT="54864" marB="54864" horzOverflow="overflow">
                    <a:lnR w="12700" cap="flat" cmpd="sng" algn="ctr">
                      <a:solidFill>
                        <a:srgbClr val="DAAA00"/>
                      </a:solidFill>
                      <a:prstDash val="solid"/>
                      <a:round/>
                      <a:headEnd type="none" w="med" len="med"/>
                      <a:tailEnd type="none" w="med" len="med"/>
                    </a:lnR>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kern="1200" cap="none" normalizeH="0" baseline="0" dirty="0">
                          <a:ln>
                            <a:noFill/>
                          </a:ln>
                          <a:solidFill>
                            <a:schemeClr val="bg1"/>
                          </a:solidFill>
                          <a:effectLst/>
                          <a:latin typeface="+mn-lt"/>
                          <a:ea typeface="+mn-ea"/>
                          <a:cs typeface="+mn-cs"/>
                        </a:rPr>
                        <a:t>Two years*</a:t>
                      </a:r>
                    </a:p>
                  </a:txBody>
                  <a:tcPr marL="109728" marR="109728" marT="54864" marB="54864" horzOverflow="overflow">
                    <a:lnL w="12700" cap="flat" cmpd="sng" algn="ctr">
                      <a:solidFill>
                        <a:srgbClr val="DAAA00"/>
                      </a:solidFill>
                      <a:prstDash val="solid"/>
                      <a:round/>
                      <a:headEnd type="none" w="med" len="med"/>
                      <a:tailEnd type="none" w="med" len="med"/>
                    </a:lnL>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extLst>
                  <a:ext uri="{0D108BD9-81ED-4DB2-BD59-A6C34878D82A}">
                    <a16:rowId xmlns:a16="http://schemas.microsoft.com/office/drawing/2014/main" val="10004"/>
                  </a:ext>
                </a:extLst>
              </a:tr>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f. </a:t>
                      </a:r>
                      <a:r>
                        <a:rPr kumimoji="0" lang="en-US" sz="1900" u="none" strike="noStrike" kern="1200" cap="none" normalizeH="0" baseline="0" dirty="0">
                          <a:ln>
                            <a:noFill/>
                          </a:ln>
                          <a:solidFill>
                            <a:schemeClr val="bg1"/>
                          </a:solidFill>
                          <a:effectLst/>
                          <a:latin typeface="+mn-lt"/>
                          <a:ea typeface="+mn-ea"/>
                          <a:cs typeface="+mn-cs"/>
                        </a:rPr>
                        <a:t>Visual and performing arts</a:t>
                      </a:r>
                    </a:p>
                  </a:txBody>
                  <a:tcPr marL="109728" marR="109728" marT="54864" marB="54864" horzOverflow="overflow">
                    <a:lnR w="12700" cap="flat" cmpd="sng" algn="ctr">
                      <a:solidFill>
                        <a:srgbClr val="DAAA00"/>
                      </a:solidFill>
                      <a:prstDash val="solid"/>
                      <a:round/>
                      <a:headEnd type="none" w="med" len="med"/>
                      <a:tailEnd type="none" w="med" len="med"/>
                    </a:lnR>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kern="1200" cap="none" normalizeH="0" baseline="0" dirty="0">
                          <a:ln>
                            <a:noFill/>
                          </a:ln>
                          <a:solidFill>
                            <a:schemeClr val="bg1"/>
                          </a:solidFill>
                          <a:effectLst/>
                          <a:latin typeface="+mn-lt"/>
                          <a:ea typeface="+mn-ea"/>
                          <a:cs typeface="+mn-cs"/>
                        </a:rPr>
                        <a:t>One year</a:t>
                      </a:r>
                    </a:p>
                  </a:txBody>
                  <a:tcPr marL="109728" marR="109728" marT="54864" marB="54864" horzOverflow="overflow">
                    <a:lnL w="12700" cap="flat" cmpd="sng" algn="ctr">
                      <a:solidFill>
                        <a:srgbClr val="DAAA00"/>
                      </a:solidFill>
                      <a:prstDash val="solid"/>
                      <a:round/>
                      <a:headEnd type="none" w="med" len="med"/>
                      <a:tailEnd type="none" w="med" len="med"/>
                    </a:lnL>
                    <a:lnT w="12700" cap="flat" cmpd="sng" algn="ctr">
                      <a:solidFill>
                        <a:srgbClr val="DAAA00"/>
                      </a:solidFill>
                      <a:prstDash val="solid"/>
                      <a:round/>
                      <a:headEnd type="none" w="med" len="med"/>
                      <a:tailEnd type="none" w="med" len="med"/>
                    </a:lnT>
                    <a:lnB w="12700" cap="flat" cmpd="sng" algn="ctr">
                      <a:solidFill>
                        <a:srgbClr val="DAAA00"/>
                      </a:solidFill>
                      <a:prstDash val="solid"/>
                      <a:round/>
                      <a:headEnd type="none" w="med" len="med"/>
                      <a:tailEnd type="none" w="med" len="med"/>
                    </a:lnB>
                  </a:tcPr>
                </a:tc>
                <a:extLst>
                  <a:ext uri="{0D108BD9-81ED-4DB2-BD59-A6C34878D82A}">
                    <a16:rowId xmlns:a16="http://schemas.microsoft.com/office/drawing/2014/main" val="10005"/>
                  </a:ext>
                </a:extLst>
              </a:tr>
              <a:tr h="4023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cap="none" normalizeH="0" baseline="0" dirty="0">
                          <a:ln>
                            <a:noFill/>
                          </a:ln>
                          <a:solidFill>
                            <a:srgbClr val="DAAA00"/>
                          </a:solidFill>
                          <a:effectLst/>
                        </a:rPr>
                        <a:t>g. </a:t>
                      </a:r>
                      <a:r>
                        <a:rPr kumimoji="0" lang="en-US" sz="1900" u="none" strike="noStrike" kern="1200" cap="none" normalizeH="0" baseline="0" dirty="0">
                          <a:ln>
                            <a:noFill/>
                          </a:ln>
                          <a:solidFill>
                            <a:schemeClr val="bg1"/>
                          </a:solidFill>
                          <a:effectLst/>
                          <a:latin typeface="+mn-lt"/>
                          <a:ea typeface="+mn-ea"/>
                          <a:cs typeface="+mn-cs"/>
                        </a:rPr>
                        <a:t>College preparatory elective</a:t>
                      </a:r>
                    </a:p>
                  </a:txBody>
                  <a:tcPr marL="109728" marR="109728" marT="54864" marB="54864" horzOverflow="overflow">
                    <a:lnR w="12700" cap="flat" cmpd="sng" algn="ctr">
                      <a:solidFill>
                        <a:srgbClr val="DAAA00"/>
                      </a:solidFill>
                      <a:prstDash val="solid"/>
                      <a:round/>
                      <a:headEnd type="none" w="med" len="med"/>
                      <a:tailEnd type="none" w="med" len="med"/>
                    </a:lnR>
                    <a:lnT w="12700" cap="flat" cmpd="sng" algn="ctr">
                      <a:solidFill>
                        <a:srgbClr val="DAAA00"/>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u="none" strike="noStrike" kern="1200" cap="none" normalizeH="0" baseline="0" dirty="0">
                          <a:ln>
                            <a:noFill/>
                          </a:ln>
                          <a:solidFill>
                            <a:schemeClr val="bg1"/>
                          </a:solidFill>
                          <a:effectLst/>
                          <a:latin typeface="+mn-lt"/>
                          <a:ea typeface="+mn-ea"/>
                          <a:cs typeface="+mn-cs"/>
                        </a:rPr>
                        <a:t>One year</a:t>
                      </a:r>
                    </a:p>
                  </a:txBody>
                  <a:tcPr marL="109728" marR="109728" marT="54864" marB="54864" horzOverflow="overflow">
                    <a:lnL w="12700" cap="flat" cmpd="sng" algn="ctr">
                      <a:solidFill>
                        <a:srgbClr val="DAAA00"/>
                      </a:solidFill>
                      <a:prstDash val="solid"/>
                      <a:round/>
                      <a:headEnd type="none" w="med" len="med"/>
                      <a:tailEnd type="none" w="med" len="med"/>
                    </a:lnL>
                    <a:lnT w="12700" cap="flat" cmpd="sng" algn="ctr">
                      <a:solidFill>
                        <a:srgbClr val="DAAA00"/>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2" name="TextBox 1"/>
          <p:cNvSpPr txBox="1"/>
          <p:nvPr/>
        </p:nvSpPr>
        <p:spPr>
          <a:xfrm>
            <a:off x="7277101" y="198120"/>
            <a:ext cx="184731" cy="424732"/>
          </a:xfrm>
          <a:prstGeom prst="rect">
            <a:avLst/>
          </a:prstGeom>
          <a:noFill/>
        </p:spPr>
        <p:txBody>
          <a:bodyPr wrap="none" rtlCol="0">
            <a:spAutoFit/>
          </a:bodyPr>
          <a:lstStyle/>
          <a:p>
            <a:endParaRPr lang="en-US" sz="2160" dirty="0"/>
          </a:p>
        </p:txBody>
      </p:sp>
      <p:sp>
        <p:nvSpPr>
          <p:cNvPr id="10" name="TextBox 9"/>
          <p:cNvSpPr txBox="1"/>
          <p:nvPr/>
        </p:nvSpPr>
        <p:spPr>
          <a:xfrm>
            <a:off x="483401" y="1378435"/>
            <a:ext cx="8971278" cy="434286"/>
          </a:xfrm>
          <a:prstGeom prst="rect">
            <a:avLst/>
          </a:prstGeom>
          <a:noFill/>
        </p:spPr>
        <p:txBody>
          <a:bodyPr wrap="square" rtlCol="0">
            <a:spAutoFit/>
          </a:bodyPr>
          <a:lstStyle/>
          <a:p>
            <a:pPr>
              <a:lnSpc>
                <a:spcPts val="2880"/>
              </a:lnSpc>
            </a:pPr>
            <a:r>
              <a:rPr lang="en-US" sz="2160" dirty="0">
                <a:solidFill>
                  <a:schemeClr val="accent2"/>
                </a:solidFill>
                <a:latin typeface="Arial" charset="0"/>
                <a:ea typeface="Arial" charset="0"/>
                <a:cs typeface="Arial" charset="0"/>
              </a:rPr>
              <a:t>Complete the following “a–g” subjects with a C grade or better:</a:t>
            </a:r>
          </a:p>
        </p:txBody>
      </p:sp>
      <p:sp>
        <p:nvSpPr>
          <p:cNvPr id="11" name="TextBox 10"/>
          <p:cNvSpPr txBox="1"/>
          <p:nvPr/>
        </p:nvSpPr>
        <p:spPr>
          <a:xfrm>
            <a:off x="1149788" y="4779838"/>
            <a:ext cx="8971278" cy="409792"/>
          </a:xfrm>
          <a:prstGeom prst="rect">
            <a:avLst/>
          </a:prstGeom>
          <a:noFill/>
        </p:spPr>
        <p:txBody>
          <a:bodyPr wrap="square" rtlCol="0">
            <a:spAutoFit/>
          </a:bodyPr>
          <a:lstStyle/>
          <a:p>
            <a:pPr>
              <a:lnSpc>
                <a:spcPts val="2880"/>
              </a:lnSpc>
            </a:pPr>
            <a:r>
              <a:rPr lang="en-US" sz="1320" spc="12" dirty="0">
                <a:solidFill>
                  <a:schemeClr val="bg1"/>
                </a:solidFill>
                <a:latin typeface="Arial" charset="0"/>
                <a:ea typeface="Arial" charset="0"/>
                <a:cs typeface="Arial" charset="0"/>
              </a:rPr>
              <a:t>*UC recommends one additional year of study</a:t>
            </a:r>
          </a:p>
        </p:txBody>
      </p:sp>
      <p:sp>
        <p:nvSpPr>
          <p:cNvPr id="12" name="TextBox 11"/>
          <p:cNvSpPr txBox="1"/>
          <p:nvPr/>
        </p:nvSpPr>
        <p:spPr>
          <a:xfrm>
            <a:off x="483400" y="5344312"/>
            <a:ext cx="9736206" cy="1030603"/>
          </a:xfrm>
          <a:prstGeom prst="rect">
            <a:avLst/>
          </a:prstGeom>
          <a:noFill/>
        </p:spPr>
        <p:txBody>
          <a:bodyPr wrap="square" rtlCol="0">
            <a:spAutoFit/>
          </a:bodyPr>
          <a:lstStyle/>
          <a:p>
            <a:pPr>
              <a:lnSpc>
                <a:spcPts val="3920"/>
              </a:lnSpc>
            </a:pPr>
            <a:r>
              <a:rPr lang="en-US" sz="2160" dirty="0">
                <a:solidFill>
                  <a:schemeClr val="accent2"/>
                </a:solidFill>
                <a:latin typeface="Arial" charset="0"/>
                <a:ea typeface="Arial" charset="0"/>
                <a:cs typeface="Arial" charset="0"/>
              </a:rPr>
              <a:t>Earn a GPA of 3.00 or higher (GPA of 3.40 or higher for nonresidents)</a:t>
            </a:r>
          </a:p>
          <a:p>
            <a:pPr>
              <a:lnSpc>
                <a:spcPts val="3920"/>
              </a:lnSpc>
            </a:pPr>
            <a:r>
              <a:rPr lang="en-US" sz="2160" dirty="0">
                <a:solidFill>
                  <a:schemeClr val="accent2"/>
                </a:solidFill>
                <a:latin typeface="Arial" charset="0"/>
                <a:ea typeface="Arial" charset="0"/>
                <a:cs typeface="Arial" charset="0"/>
              </a:rPr>
              <a:t>Take either the ACT with Writing or the SAT with Essay by December 2019</a:t>
            </a:r>
          </a:p>
        </p:txBody>
      </p:sp>
      <p:sp>
        <p:nvSpPr>
          <p:cNvPr id="8" name="Title 1">
            <a:extLst>
              <a:ext uri="{FF2B5EF4-FFF2-40B4-BE49-F238E27FC236}">
                <a16:creationId xmlns:a16="http://schemas.microsoft.com/office/drawing/2014/main" id="{72F41826-C0C6-324E-B451-008F80D58D94}"/>
              </a:ext>
            </a:extLst>
          </p:cNvPr>
          <p:cNvSpPr txBox="1">
            <a:spLocks/>
          </p:cNvSpPr>
          <p:nvPr/>
        </p:nvSpPr>
        <p:spPr>
          <a:xfrm>
            <a:off x="483400" y="558309"/>
            <a:ext cx="11540434" cy="689938"/>
          </a:xfrm>
          <a:prstGeom prst="rect">
            <a:avLst/>
          </a:prstGeom>
          <a:ln>
            <a:noFill/>
          </a:ln>
          <a:effectLst/>
        </p:spPr>
        <p:txBody>
          <a:bodyPr/>
          <a:lstStyle>
            <a:lvl1pPr algn="l" defTabSz="914400" rtl="0" eaLnBrk="1" latinLnBrk="0" hangingPunct="1">
              <a:lnSpc>
                <a:spcPct val="90000"/>
              </a:lnSpc>
              <a:spcBef>
                <a:spcPct val="0"/>
              </a:spcBef>
              <a:buNone/>
              <a:defRPr sz="4400" b="1" i="0" kern="1200">
                <a:solidFill>
                  <a:schemeClr val="tx1"/>
                </a:solidFill>
                <a:latin typeface="Montserrat ExtraBold" charset="0"/>
                <a:ea typeface="Montserrat ExtraBold" charset="0"/>
                <a:cs typeface="Montserrat ExtraBold" charset="0"/>
              </a:defRPr>
            </a:lvl1pPr>
          </a:lstStyle>
          <a:p>
            <a:pPr>
              <a:lnSpc>
                <a:spcPts val="4860"/>
              </a:lnSpc>
            </a:pPr>
            <a:r>
              <a:rPr lang="en-US" sz="4800" dirty="0">
                <a:solidFill>
                  <a:schemeClr val="bg1"/>
                </a:solidFill>
                <a:effectLst>
                  <a:outerShdw blurRad="419100" dist="76200" dir="2700000" sx="97000" sy="97000" algn="tl" rotWithShape="0">
                    <a:prstClr val="black">
                      <a:alpha val="19000"/>
                    </a:prstClr>
                  </a:outerShdw>
                </a:effectLst>
                <a:latin typeface="Arial" panose="020B0604020202020204" pitchFamily="34" charset="0"/>
                <a:cs typeface="Arial" panose="020B0604020202020204" pitchFamily="34" charset="0"/>
              </a:rPr>
              <a:t>Freshman Admission Requirements</a:t>
            </a:r>
          </a:p>
        </p:txBody>
      </p:sp>
    </p:spTree>
    <p:extLst>
      <p:ext uri="{BB962C8B-B14F-4D97-AF65-F5344CB8AC3E}">
        <p14:creationId xmlns:p14="http://schemas.microsoft.com/office/powerpoint/2010/main" val="3816661377"/>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937" b="28937"/>
          <a:stretch>
            <a:fillRect/>
          </a:stretch>
        </p:blipFill>
        <p:spPr/>
      </p:pic>
    </p:spTree>
    <p:extLst>
      <p:ext uri="{BB962C8B-B14F-4D97-AF65-F5344CB8AC3E}">
        <p14:creationId xmlns:p14="http://schemas.microsoft.com/office/powerpoint/2010/main" val="313788999"/>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11193" y="764959"/>
            <a:ext cx="9744075" cy="5842000"/>
          </a:xfrm>
          <a:prstGeom prst="rect">
            <a:avLst/>
          </a:prstGeom>
        </p:spPr>
        <p:txBody>
          <a:bodyPr>
            <a:noAutofit/>
          </a:bodyPr>
          <a:lstStyle/>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Grade point average (GPA)</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Test scores</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Courses completed/planned</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Honors coursework</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Eligibility in the Local Context (ELC)</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Quality of senior-year program of study</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Educational opportunities in high school</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Performance in academic subject areas</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Achievements in special projects</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Improvements in academic performance</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Special talents, achievements and awards</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Participation in educational preparation/academic enrichment programs</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Academic accomplishment within life experiences</a:t>
            </a:r>
          </a:p>
          <a:p>
            <a:pPr marL="548640" indent="-548640">
              <a:buFont typeface="+mj-lt"/>
              <a:buAutoNum type="arabicPeriod"/>
            </a:pPr>
            <a:r>
              <a:rPr lang="en-US" sz="1920" dirty="0">
                <a:solidFill>
                  <a:schemeClr val="bg1"/>
                </a:solidFill>
                <a:latin typeface="Arial" panose="020B0604020202020204" pitchFamily="34" charset="0"/>
                <a:cs typeface="Arial" panose="020B0604020202020204" pitchFamily="34" charset="0"/>
              </a:rPr>
              <a:t>Geographic location</a:t>
            </a:r>
          </a:p>
        </p:txBody>
      </p:sp>
      <p:sp>
        <p:nvSpPr>
          <p:cNvPr id="5" name="Title 1">
            <a:extLst>
              <a:ext uri="{FF2B5EF4-FFF2-40B4-BE49-F238E27FC236}">
                <a16:creationId xmlns:a16="http://schemas.microsoft.com/office/drawing/2014/main" id="{8654B5CE-660B-7841-944B-DCE0DF14542E}"/>
              </a:ext>
            </a:extLst>
          </p:cNvPr>
          <p:cNvSpPr txBox="1">
            <a:spLocks/>
          </p:cNvSpPr>
          <p:nvPr/>
        </p:nvSpPr>
        <p:spPr>
          <a:xfrm>
            <a:off x="6533179" y="865410"/>
            <a:ext cx="9695255" cy="2099859"/>
          </a:xfrm>
          <a:prstGeom prst="rect">
            <a:avLst/>
          </a:prstGeom>
          <a:ln>
            <a:noFill/>
          </a:ln>
          <a:effectLst/>
        </p:spPr>
        <p:txBody>
          <a:bodyPr/>
          <a:lstStyle>
            <a:lvl1pPr algn="l" defTabSz="914400" rtl="0" eaLnBrk="1" latinLnBrk="0" hangingPunct="1">
              <a:lnSpc>
                <a:spcPct val="90000"/>
              </a:lnSpc>
              <a:spcBef>
                <a:spcPct val="0"/>
              </a:spcBef>
              <a:buNone/>
              <a:defRPr sz="4400" b="1" i="0" kern="1200">
                <a:solidFill>
                  <a:schemeClr val="tx1"/>
                </a:solidFill>
                <a:latin typeface="Montserrat ExtraBold" charset="0"/>
                <a:ea typeface="Montserrat ExtraBold" charset="0"/>
                <a:cs typeface="Montserrat ExtraBold" charset="0"/>
              </a:defRPr>
            </a:lvl1pPr>
          </a:lstStyle>
          <a:p>
            <a:pPr>
              <a:lnSpc>
                <a:spcPts val="5000"/>
              </a:lnSpc>
            </a:pPr>
            <a:r>
              <a:rPr lang="en-US" sz="4800" spc="-200" dirty="0">
                <a:solidFill>
                  <a:schemeClr val="bg1"/>
                </a:solidFill>
                <a:effectLst>
                  <a:outerShdw blurRad="419100" dist="76200" dir="2700000" sx="97000" sy="97000" algn="tl" rotWithShape="0">
                    <a:prstClr val="black">
                      <a:alpha val="19000"/>
                    </a:prstClr>
                  </a:outerShdw>
                </a:effectLst>
                <a:latin typeface="Arial" panose="020B0604020202020204" pitchFamily="34" charset="0"/>
                <a:cs typeface="Arial" panose="020B0604020202020204" pitchFamily="34" charset="0"/>
              </a:rPr>
              <a:t>Freshman </a:t>
            </a:r>
            <a:br>
              <a:rPr lang="en-US" sz="4800" spc="-200" dirty="0">
                <a:solidFill>
                  <a:schemeClr val="bg1"/>
                </a:solidFill>
                <a:effectLst>
                  <a:outerShdw blurRad="419100" dist="76200" dir="2700000" sx="97000" sy="97000" algn="tl" rotWithShape="0">
                    <a:prstClr val="black">
                      <a:alpha val="19000"/>
                    </a:prstClr>
                  </a:outerShdw>
                </a:effectLst>
                <a:latin typeface="Arial" panose="020B0604020202020204" pitchFamily="34" charset="0"/>
                <a:cs typeface="Arial" panose="020B0604020202020204" pitchFamily="34" charset="0"/>
              </a:rPr>
            </a:br>
            <a:r>
              <a:rPr lang="en-US" sz="4800" spc="-200" dirty="0">
                <a:solidFill>
                  <a:schemeClr val="bg1"/>
                </a:solidFill>
                <a:effectLst>
                  <a:outerShdw blurRad="419100" dist="76200" dir="2700000" sx="97000" sy="97000" algn="tl" rotWithShape="0">
                    <a:prstClr val="black">
                      <a:alpha val="19000"/>
                    </a:prstClr>
                  </a:outerShdw>
                </a:effectLst>
                <a:latin typeface="Arial" panose="020B0604020202020204" pitchFamily="34" charset="0"/>
                <a:cs typeface="Arial" panose="020B0604020202020204" pitchFamily="34" charset="0"/>
              </a:rPr>
              <a:t>Selection Process </a:t>
            </a:r>
            <a:br>
              <a:rPr lang="en-US" sz="4800" spc="-200" dirty="0">
                <a:solidFill>
                  <a:schemeClr val="bg1"/>
                </a:solidFill>
                <a:effectLst>
                  <a:outerShdw blurRad="419100" dist="76200" dir="2700000" sx="97000" sy="97000" algn="tl" rotWithShape="0">
                    <a:prstClr val="black">
                      <a:alpha val="19000"/>
                    </a:prstClr>
                  </a:outerShdw>
                </a:effectLst>
                <a:latin typeface="Arial" panose="020B0604020202020204" pitchFamily="34" charset="0"/>
                <a:cs typeface="Arial" panose="020B0604020202020204" pitchFamily="34" charset="0"/>
              </a:rPr>
            </a:br>
            <a:r>
              <a:rPr lang="en-US" sz="4800" spc="-200" dirty="0">
                <a:solidFill>
                  <a:schemeClr val="bg1"/>
                </a:solidFill>
                <a:effectLst>
                  <a:outerShdw blurRad="419100" dist="76200" dir="2700000" sx="97000" sy="97000" algn="tl" rotWithShape="0">
                    <a:prstClr val="black">
                      <a:alpha val="19000"/>
                    </a:prstClr>
                  </a:outerShdw>
                </a:effectLst>
                <a:latin typeface="Arial" panose="020B0604020202020204" pitchFamily="34" charset="0"/>
                <a:cs typeface="Arial" panose="020B0604020202020204" pitchFamily="34" charset="0"/>
              </a:rPr>
              <a:t>14 Criteria</a:t>
            </a:r>
          </a:p>
        </p:txBody>
      </p:sp>
    </p:spTree>
    <p:extLst>
      <p:ext uri="{BB962C8B-B14F-4D97-AF65-F5344CB8AC3E}">
        <p14:creationId xmlns:p14="http://schemas.microsoft.com/office/powerpoint/2010/main" val="3759906150"/>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 b="16"/>
          <a:stretch>
            <a:fillRect/>
          </a:stretch>
        </p:blipFill>
        <p:spPr/>
      </p:pic>
    </p:spTree>
    <p:extLst>
      <p:ext uri="{BB962C8B-B14F-4D97-AF65-F5344CB8AC3E}">
        <p14:creationId xmlns:p14="http://schemas.microsoft.com/office/powerpoint/2010/main" val="1174431805"/>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1341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440</Words>
  <Application>Microsoft Office PowerPoint</Application>
  <PresentationFormat>Widescreen</PresentationFormat>
  <Paragraphs>59</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Montserrat ExtraBold</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Jacquelyn Ann Ross</dc:creator>
  <cp:lastModifiedBy>Jacquelyn Ann Ross</cp:lastModifiedBy>
  <cp:revision>5</cp:revision>
  <dcterms:created xsi:type="dcterms:W3CDTF">2019-08-28T00:20:15Z</dcterms:created>
  <dcterms:modified xsi:type="dcterms:W3CDTF">2019-08-28T00:49:21Z</dcterms:modified>
</cp:coreProperties>
</file>