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69" r:id="rId3"/>
    <p:sldId id="273" r:id="rId4"/>
    <p:sldId id="285" r:id="rId5"/>
    <p:sldId id="328" r:id="rId6"/>
    <p:sldId id="321" r:id="rId7"/>
    <p:sldId id="325" r:id="rId8"/>
    <p:sldId id="329" r:id="rId9"/>
    <p:sldId id="282" r:id="rId10"/>
    <p:sldId id="330" r:id="rId11"/>
    <p:sldId id="33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a:srgbClr val="6A81A3"/>
    <a:srgbClr val="45628C"/>
    <a:srgbClr val="F0F4F7"/>
    <a:srgbClr val="F0F0F0"/>
    <a:srgbClr val="5B93D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342" autoAdjust="0"/>
    <p:restoredTop sz="95853" autoAdjust="0"/>
  </p:normalViewPr>
  <p:slideViewPr>
    <p:cSldViewPr snapToGrid="0" showGuides="1">
      <p:cViewPr varScale="1">
        <p:scale>
          <a:sx n="60" d="100"/>
          <a:sy n="60" d="100"/>
        </p:scale>
        <p:origin x="108" y="336"/>
      </p:cViewPr>
      <p:guideLst>
        <p:guide orient="horz" pos="2160"/>
        <p:guide pos="3840"/>
      </p:guideLst>
    </p:cSldViewPr>
  </p:slideViewPr>
  <p:outlineViewPr>
    <p:cViewPr>
      <p:scale>
        <a:sx n="33" d="100"/>
        <a:sy n="33" d="100"/>
      </p:scale>
      <p:origin x="0" y="-91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98AD0-3F5A-4860-B131-1206B1353487}" type="datetimeFigureOut">
              <a:rPr lang="en-US" smtClean="0"/>
              <a:t>7/30/2019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3845F-C5F8-41A9-991A-66E3C0603916}" type="slidenum">
              <a:rPr lang="en-US" smtClean="0"/>
              <a:t>‹#›</a:t>
            </a:fld>
            <a:endParaRPr lang="en-US"/>
          </a:p>
        </p:txBody>
      </p:sp>
    </p:spTree>
    <p:extLst>
      <p:ext uri="{BB962C8B-B14F-4D97-AF65-F5344CB8AC3E}">
        <p14:creationId xmlns:p14="http://schemas.microsoft.com/office/powerpoint/2010/main" val="351837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3845F-C5F8-41A9-991A-66E3C0603916}" type="slidenum">
              <a:rPr lang="en-US" smtClean="0"/>
              <a:t>3</a:t>
            </a:fld>
            <a:endParaRPr lang="en-US"/>
          </a:p>
        </p:txBody>
      </p:sp>
    </p:spTree>
    <p:extLst>
      <p:ext uri="{BB962C8B-B14F-4D97-AF65-F5344CB8AC3E}">
        <p14:creationId xmlns:p14="http://schemas.microsoft.com/office/powerpoint/2010/main" val="104103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3845F-C5F8-41A9-991A-66E3C0603916}" type="slidenum">
              <a:rPr lang="en-US" smtClean="0"/>
              <a:t>4</a:t>
            </a:fld>
            <a:endParaRPr lang="en-US"/>
          </a:p>
        </p:txBody>
      </p:sp>
    </p:spTree>
    <p:extLst>
      <p:ext uri="{BB962C8B-B14F-4D97-AF65-F5344CB8AC3E}">
        <p14:creationId xmlns:p14="http://schemas.microsoft.com/office/powerpoint/2010/main" val="3139312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6039"/>
            <a:ext cx="9144000" cy="2387600"/>
          </a:xfrm>
        </p:spPr>
        <p:txBody>
          <a:bodyPr anchor="b"/>
          <a:lstStyle>
            <a:lvl1pPr algn="ctr">
              <a:defRPr sz="6000" baseline="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1524000" y="4660116"/>
            <a:ext cx="9144000" cy="2030614"/>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endParaRPr lang="en-US" dirty="0"/>
          </a:p>
        </p:txBody>
      </p:sp>
      <p:pic>
        <p:nvPicPr>
          <p:cNvPr id="5" name="Picture 4"/>
          <p:cNvPicPr>
            <a:picLocks noChangeAspect="1"/>
          </p:cNvPicPr>
          <p:nvPr userDrawn="1"/>
        </p:nvPicPr>
        <p:blipFill>
          <a:blip r:embed="rId2"/>
          <a:stretch>
            <a:fillRect/>
          </a:stretch>
        </p:blipFill>
        <p:spPr>
          <a:xfrm>
            <a:off x="0" y="-1416203"/>
            <a:ext cx="12192000" cy="9144000"/>
          </a:xfrm>
          <a:prstGeom prst="rect">
            <a:avLst/>
          </a:prstGeom>
        </p:spPr>
      </p:pic>
    </p:spTree>
    <p:extLst>
      <p:ext uri="{BB962C8B-B14F-4D97-AF65-F5344CB8AC3E}">
        <p14:creationId xmlns:p14="http://schemas.microsoft.com/office/powerpoint/2010/main" val="410495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62BEB-5328-4CEA-B838-1DC9EB9D4033}"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288678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62BEB-5328-4CEA-B838-1DC9EB9D4033}"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105403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698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5A8783-7127-0C45-8F92-A900057548F7}"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A8783-7127-0C45-8F92-A900057548F7}"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5A8783-7127-0C45-8F92-A900057548F7}"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5A8783-7127-0C45-8F92-A900057548F7}"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5A8783-7127-0C45-8F92-A900057548F7}"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5A8783-7127-0C45-8F92-A900057548F7}"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A8783-7127-0C45-8F92-A900057548F7}"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385" y="138479"/>
            <a:ext cx="10515600" cy="1325563"/>
          </a:xfrm>
        </p:spPr>
        <p:txBody>
          <a:bodyPr/>
          <a:lstStyle>
            <a:lvl1pPr>
              <a:defRPr baseline="0"/>
            </a:lvl1pPr>
          </a:lstStyle>
          <a:p>
            <a:r>
              <a:rPr lang="en-US" dirty="0"/>
              <a:t>Introduction </a:t>
            </a:r>
          </a:p>
        </p:txBody>
      </p:sp>
      <p:sp>
        <p:nvSpPr>
          <p:cNvPr id="3" name="Content Placeholder 2"/>
          <p:cNvSpPr>
            <a:spLocks noGrp="1"/>
          </p:cNvSpPr>
          <p:nvPr>
            <p:ph idx="1" hasCustomPrompt="1"/>
          </p:nvPr>
        </p:nvSpPr>
        <p:spPr>
          <a:xfrm>
            <a:off x="463061" y="2294549"/>
            <a:ext cx="10830170" cy="3957759"/>
          </a:xfrm>
        </p:spPr>
        <p:txBody>
          <a:bodyPr/>
          <a:lstStyle>
            <a:lvl1pPr>
              <a:defRPr baseline="0"/>
            </a:lvl1pPr>
          </a:lstStyle>
          <a:p>
            <a:pPr lvl="0"/>
            <a:r>
              <a:rPr lang="en-US" dirty="0"/>
              <a:t>High school coach intros NCSA Speaker</a:t>
            </a:r>
          </a:p>
          <a:p>
            <a:pPr lvl="0"/>
            <a:r>
              <a:rPr lang="en-US" dirty="0"/>
              <a:t>Discusses why NCSA is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8116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5A8783-7127-0C45-8F92-A900057548F7}"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929148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5A8783-7127-0C45-8F92-A900057548F7}"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185300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A8783-7127-0C45-8F92-A900057548F7}"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680749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A8783-7127-0C45-8F92-A900057548F7}"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AE92-494F-1540-A2A6-E519C0B4C747}" type="slidenum">
              <a:rPr lang="en-US" smtClean="0"/>
              <a:t>‹#›</a:t>
            </a:fld>
            <a:endParaRPr lang="en-US"/>
          </a:p>
        </p:txBody>
      </p:sp>
    </p:spTree>
    <p:extLst>
      <p:ext uri="{BB962C8B-B14F-4D97-AF65-F5344CB8AC3E}">
        <p14:creationId xmlns:p14="http://schemas.microsoft.com/office/powerpoint/2010/main" val="171624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62BEB-5328-4CEA-B838-1DC9EB9D4033}"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152418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A62BEB-5328-4CEA-B838-1DC9EB9D4033}"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223377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A62BEB-5328-4CEA-B838-1DC9EB9D4033}"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100384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A62BEB-5328-4CEA-B838-1DC9EB9D4033}"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74260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62BEB-5328-4CEA-B838-1DC9EB9D4033}"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222651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A62BEB-5328-4CEA-B838-1DC9EB9D4033}"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347954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A62BEB-5328-4CEA-B838-1DC9EB9D4033}"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BE1D-7030-4DDA-A7BE-5051CE93115F}" type="slidenum">
              <a:rPr lang="en-US" smtClean="0"/>
              <a:t>‹#›</a:t>
            </a:fld>
            <a:endParaRPr lang="en-US"/>
          </a:p>
        </p:txBody>
      </p:sp>
    </p:spTree>
    <p:extLst>
      <p:ext uri="{BB962C8B-B14F-4D97-AF65-F5344CB8AC3E}">
        <p14:creationId xmlns:p14="http://schemas.microsoft.com/office/powerpoint/2010/main" val="422714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41770"/>
            <a:ext cx="10515600" cy="12050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9481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62BEB-5328-4CEA-B838-1DC9EB9D4033}" type="datetimeFigureOut">
              <a:rPr lang="en-US" smtClean="0"/>
              <a:t>7/30/2019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BE1D-7030-4DDA-A7BE-5051CE93115F}" type="slidenum">
              <a:rPr lang="en-US" smtClean="0"/>
              <a:t>‹#›</a:t>
            </a:fld>
            <a:endParaRPr lang="en-US"/>
          </a:p>
        </p:txBody>
      </p:sp>
      <p:pic>
        <p:nvPicPr>
          <p:cNvPr id="8" name="Picture 7"/>
          <p:cNvPicPr>
            <a:picLocks noChangeAspect="1"/>
          </p:cNvPicPr>
          <p:nvPr userDrawn="1"/>
        </p:nvPicPr>
        <p:blipFill>
          <a:blip r:embed="rId14"/>
          <a:stretch>
            <a:fillRect/>
          </a:stretch>
        </p:blipFill>
        <p:spPr>
          <a:xfrm>
            <a:off x="0" y="6096000"/>
            <a:ext cx="12192000" cy="762000"/>
          </a:xfrm>
          <a:prstGeom prst="rect">
            <a:avLst/>
          </a:prstGeom>
        </p:spPr>
      </p:pic>
    </p:spTree>
    <p:extLst>
      <p:ext uri="{BB962C8B-B14F-4D97-AF65-F5344CB8AC3E}">
        <p14:creationId xmlns:p14="http://schemas.microsoft.com/office/powerpoint/2010/main" val="30357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lnSpc>
          <a:spcPct val="90000"/>
        </a:lnSpc>
        <a:spcBef>
          <a:spcPct val="0"/>
        </a:spcBef>
        <a:buNone/>
        <a:defRPr sz="4000" b="1" i="0" u="sng" kern="1200" cap="all" spc="200" baseline="0">
          <a:solidFill>
            <a:schemeClr val="bg1">
              <a:lumMod val="50000"/>
            </a:schemeClr>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A8783-7127-0C45-8F92-A900057548F7}" type="datetimeFigureOut">
              <a:rPr lang="en-US" smtClean="0"/>
              <a:t>7/30/2019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2AE92-494F-1540-A2A6-E519C0B4C747}" type="slidenum">
              <a:rPr lang="en-US" smtClean="0"/>
              <a:t>‹#›</a:t>
            </a:fld>
            <a:endParaRPr lang="en-US"/>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ncaa.org/" TargetMode="External"/><Relationship Id="rId4" Type="http://schemas.openxmlformats.org/officeDocument/2006/relationships/hyperlink" Target="http://www.playnaia.org/page/eligibility.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12.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22000"/>
                    </a14:imgEffect>
                  </a14:imgLayer>
                </a14:imgProps>
              </a:ext>
            </a:extLst>
          </a:blip>
          <a:srcRect t="4" b="28722"/>
          <a:stretch/>
        </p:blipFill>
        <p:spPr>
          <a:xfrm>
            <a:off x="0" y="0"/>
            <a:ext cx="12201840" cy="6858000"/>
          </a:xfrm>
          <a:prstGeom prst="rect">
            <a:avLst/>
          </a:prstGeom>
        </p:spPr>
      </p:pic>
      <p:sp>
        <p:nvSpPr>
          <p:cNvPr id="2" name="Title 1"/>
          <p:cNvSpPr>
            <a:spLocks noGrp="1"/>
          </p:cNvSpPr>
          <p:nvPr>
            <p:ph type="title"/>
          </p:nvPr>
        </p:nvSpPr>
        <p:spPr>
          <a:xfrm>
            <a:off x="-174392" y="1913350"/>
            <a:ext cx="12192000" cy="1593733"/>
          </a:xfrm>
          <a:effectLst>
            <a:outerShdw blurRad="50800" dist="76200" dir="2700000" algn="tl" rotWithShape="0">
              <a:prstClr val="black">
                <a:alpha val="40000"/>
              </a:prstClr>
            </a:outerShdw>
          </a:effectLst>
        </p:spPr>
        <p:txBody>
          <a:bodyPr>
            <a:noAutofit/>
          </a:bodyPr>
          <a:lstStyle/>
          <a:p>
            <a:pPr>
              <a:lnSpc>
                <a:spcPct val="100000"/>
              </a:lnSpc>
            </a:pPr>
            <a:r>
              <a:rPr lang="en-US" sz="3200" u="none" dirty="0">
                <a:solidFill>
                  <a:schemeClr val="bg1"/>
                </a:solidFill>
                <a:effectLst>
                  <a:outerShdw blurRad="50800" dist="50800" dir="5400000" sx="1000" sy="1000" algn="ctr" rotWithShape="0">
                    <a:srgbClr val="000000">
                      <a:alpha val="43137"/>
                    </a:srgbClr>
                  </a:outerShdw>
                </a:effectLst>
                <a:latin typeface="Arial Black" charset="0"/>
                <a:ea typeface="Arial Black" charset="0"/>
                <a:cs typeface="Arial Black" charset="0"/>
              </a:rPr>
              <a:t>NCSA NEXT COLLEGE STUDENT ATHLETE</a:t>
            </a:r>
            <a:br>
              <a:rPr lang="en-US" sz="3200" u="none" dirty="0">
                <a:solidFill>
                  <a:schemeClr val="bg1"/>
                </a:solidFill>
                <a:effectLst>
                  <a:outerShdw blurRad="50800" dist="50800" dir="5400000" sx="1000" sy="1000" algn="ctr" rotWithShape="0">
                    <a:srgbClr val="000000">
                      <a:alpha val="43137"/>
                    </a:srgbClr>
                  </a:outerShdw>
                </a:effectLst>
                <a:latin typeface="Arial Black" charset="0"/>
                <a:ea typeface="Arial Black" charset="0"/>
                <a:cs typeface="Arial Black" charset="0"/>
              </a:rPr>
            </a:br>
            <a:r>
              <a:rPr lang="en-US" sz="2000" u="none" cap="none" dirty="0">
                <a:solidFill>
                  <a:schemeClr val="bg1"/>
                </a:solidFill>
                <a:effectLst>
                  <a:outerShdw blurRad="50800" dist="50800" dir="5400000" sx="1000" sy="1000" algn="ctr" rotWithShape="0">
                    <a:srgbClr val="000000">
                      <a:alpha val="43137"/>
                    </a:srgbClr>
                  </a:outerShdw>
                </a:effectLst>
                <a:latin typeface="Arial Black" charset="0"/>
                <a:ea typeface="Arial Black" charset="0"/>
                <a:cs typeface="Arial Black" charset="0"/>
              </a:rPr>
              <a:t>Helping Your Athletes Find Their Best College Fit</a:t>
            </a:r>
            <a:endParaRPr lang="en-US" sz="2000" b="1" dirty="0">
              <a:solidFill>
                <a:schemeClr val="accent2"/>
              </a:solidFill>
              <a:effectLst>
                <a:outerShdw blurRad="50800" dist="50800" dir="5400000" sx="1000" sy="1000" algn="ctr" rotWithShape="0">
                  <a:srgbClr val="000000">
                    <a:alpha val="43137"/>
                  </a:srgbClr>
                </a:outerShdw>
              </a:effectLst>
              <a:latin typeface="Arial Black" charset="0"/>
              <a:ea typeface="Arial Black" charset="0"/>
              <a:cs typeface="Arial Black" charset="0"/>
            </a:endParaRPr>
          </a:p>
        </p:txBody>
      </p:sp>
      <p:sp>
        <p:nvSpPr>
          <p:cNvPr id="7" name="TextBox 6"/>
          <p:cNvSpPr txBox="1"/>
          <p:nvPr/>
        </p:nvSpPr>
        <p:spPr>
          <a:xfrm>
            <a:off x="1238862" y="3221702"/>
            <a:ext cx="9009277" cy="4250523"/>
          </a:xfrm>
          <a:prstGeom prst="rect">
            <a:avLst/>
          </a:prstGeom>
          <a:noFill/>
        </p:spPr>
        <p:txBody>
          <a:bodyPr wrap="square" rtlCol="0" anchor="t">
            <a:spAutoFit/>
          </a:bodyPr>
          <a:lstStyle/>
          <a:p>
            <a:pPr algn="ctr">
              <a:lnSpc>
                <a:spcPct val="150000"/>
              </a:lnSpc>
            </a:pPr>
            <a:endParaRPr lang="en-US" sz="1400" b="1" dirty="0">
              <a:solidFill>
                <a:schemeClr val="accent2"/>
              </a:solidFill>
              <a:latin typeface="Arial Black" charset="0"/>
              <a:ea typeface="Arial Black" charset="0"/>
              <a:cs typeface="Arial Black" charset="0"/>
            </a:endParaRPr>
          </a:p>
          <a:p>
            <a:pPr algn="ctr">
              <a:lnSpc>
                <a:spcPct val="150000"/>
              </a:lnSpc>
            </a:pPr>
            <a:r>
              <a:rPr lang="en-US" sz="3200" b="1" dirty="0">
                <a:solidFill>
                  <a:schemeClr val="accent2"/>
                </a:solidFill>
                <a:latin typeface="Arial Black" charset="0"/>
                <a:ea typeface="Arial Black" charset="0"/>
                <a:cs typeface="Arial Black" charset="0"/>
              </a:rPr>
              <a:t>Want to Play College Sports?</a:t>
            </a:r>
          </a:p>
          <a:p>
            <a:pPr algn="ctr">
              <a:lnSpc>
                <a:spcPct val="150000"/>
              </a:lnSpc>
            </a:pPr>
            <a:r>
              <a:rPr lang="en-US" sz="3200" b="1" dirty="0">
                <a:solidFill>
                  <a:srgbClr val="92D050"/>
                </a:solidFill>
                <a:latin typeface="Arial Black" charset="0"/>
                <a:ea typeface="Arial Black" charset="0"/>
                <a:cs typeface="Arial Black" charset="0"/>
              </a:rPr>
              <a:t>Create Profile Online for Coaches</a:t>
            </a:r>
          </a:p>
          <a:p>
            <a:pPr algn="ctr">
              <a:lnSpc>
                <a:spcPct val="150000"/>
              </a:lnSpc>
            </a:pPr>
            <a:r>
              <a:rPr lang="en-US" sz="2800" b="1" dirty="0">
                <a:solidFill>
                  <a:schemeClr val="accent2"/>
                </a:solidFill>
                <a:latin typeface="Arial Black" charset="0"/>
                <a:ea typeface="Arial Black" charset="0"/>
                <a:cs typeface="Arial Black" charset="0"/>
              </a:rPr>
              <a:t>TEXT “ncsa19” to “797979”</a:t>
            </a:r>
          </a:p>
          <a:p>
            <a:pPr algn="ctr">
              <a:lnSpc>
                <a:spcPct val="150000"/>
              </a:lnSpc>
            </a:pPr>
            <a:endParaRPr lang="en-US" sz="1400" b="1" dirty="0">
              <a:solidFill>
                <a:schemeClr val="accent2"/>
              </a:solidFill>
              <a:latin typeface="Arial Black" charset="0"/>
              <a:ea typeface="Arial Black" charset="0"/>
              <a:cs typeface="Arial Black" charset="0"/>
            </a:endParaRPr>
          </a:p>
          <a:p>
            <a:pPr algn="ctr">
              <a:lnSpc>
                <a:spcPct val="150000"/>
              </a:lnSpc>
            </a:pPr>
            <a:r>
              <a:rPr lang="en-US" sz="1400" b="1" dirty="0">
                <a:solidFill>
                  <a:schemeClr val="accent2"/>
                </a:solidFill>
                <a:latin typeface="Arial Black" charset="0"/>
                <a:ea typeface="Arial Black" charset="0"/>
                <a:cs typeface="Arial Black" charset="0"/>
              </a:rPr>
              <a:t>PRESENTED BY:</a:t>
            </a:r>
          </a:p>
          <a:p>
            <a:pPr algn="ctr">
              <a:lnSpc>
                <a:spcPct val="150000"/>
              </a:lnSpc>
            </a:pPr>
            <a:r>
              <a:rPr lang="en-US" sz="1600" b="1" dirty="0">
                <a:solidFill>
                  <a:schemeClr val="bg2"/>
                </a:solidFill>
                <a:latin typeface="Arial Black" charset="0"/>
                <a:ea typeface="Arial Black" charset="0"/>
                <a:cs typeface="Arial Black" charset="0"/>
              </a:rPr>
              <a:t>Senior Director of Regional Recruiting, Julian Jenkins</a:t>
            </a:r>
          </a:p>
          <a:p>
            <a:pPr algn="ctr">
              <a:lnSpc>
                <a:spcPct val="150000"/>
              </a:lnSpc>
            </a:pPr>
            <a:endParaRPr lang="en-US" sz="1400" b="1" dirty="0">
              <a:solidFill>
                <a:schemeClr val="bg2"/>
              </a:solidFill>
              <a:latin typeface="Arial Black" charset="0"/>
              <a:ea typeface="Arial Black" charset="0"/>
              <a:cs typeface="Arial Black" charset="0"/>
            </a:endParaRPr>
          </a:p>
          <a:p>
            <a:pPr algn="ctr">
              <a:lnSpc>
                <a:spcPct val="150000"/>
              </a:lnSpc>
            </a:pPr>
            <a:endParaRPr lang="en-US" dirty="0">
              <a:solidFill>
                <a:schemeClr val="bg1"/>
              </a:solidFill>
            </a:endParaRPr>
          </a:p>
        </p:txBody>
      </p:sp>
      <p:cxnSp>
        <p:nvCxnSpPr>
          <p:cNvPr id="9" name="Straight Connector 8"/>
          <p:cNvCxnSpPr/>
          <p:nvPr/>
        </p:nvCxnSpPr>
        <p:spPr>
          <a:xfrm>
            <a:off x="2715491" y="3429000"/>
            <a:ext cx="67610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D07B9F3-2180-EE45-A6FB-B269C61A1D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24"/>
          <a:stretch/>
        </p:blipFill>
        <p:spPr>
          <a:xfrm>
            <a:off x="4053792" y="498864"/>
            <a:ext cx="3379418" cy="1160730"/>
          </a:xfrm>
          <a:prstGeom prst="rect">
            <a:avLst/>
          </a:prstGeom>
        </p:spPr>
      </p:pic>
    </p:spTree>
    <p:extLst>
      <p:ext uri="{BB962C8B-B14F-4D97-AF65-F5344CB8AC3E}">
        <p14:creationId xmlns:p14="http://schemas.microsoft.com/office/powerpoint/2010/main" val="166391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676"/>
          <a:stretch/>
        </p:blipFill>
        <p:spPr>
          <a:xfrm>
            <a:off x="185840" y="1396835"/>
            <a:ext cx="6668382" cy="4064330"/>
          </a:xfrm>
        </p:spPr>
      </p:pic>
      <p:sp>
        <p:nvSpPr>
          <p:cNvPr id="7" name="Title 1"/>
          <p:cNvSpPr>
            <a:spLocks noGrp="1"/>
          </p:cNvSpPr>
          <p:nvPr>
            <p:ph type="title"/>
          </p:nvPr>
        </p:nvSpPr>
        <p:spPr>
          <a:xfrm>
            <a:off x="0" y="393895"/>
            <a:ext cx="12192000" cy="1325563"/>
          </a:xfrm>
        </p:spPr>
        <p:txBody>
          <a:bodyPr>
            <a:normAutofit fontScale="90000"/>
          </a:bodyPr>
          <a:lstStyle/>
          <a:p>
            <a:br>
              <a:rPr lang="en-US" sz="3100" u="none" dirty="0">
                <a:solidFill>
                  <a:schemeClr val="accent2"/>
                </a:solidFill>
                <a:latin typeface="Arial Black" charset="0"/>
                <a:ea typeface="Arial Black" charset="0"/>
                <a:cs typeface="Arial Black" charset="0"/>
              </a:rPr>
            </a:br>
            <a:r>
              <a:rPr lang="en-US" sz="3100" u="none" dirty="0">
                <a:solidFill>
                  <a:srgbClr val="92D050"/>
                </a:solidFill>
                <a:latin typeface="Arial Black" charset="0"/>
                <a:ea typeface="Arial Black" charset="0"/>
                <a:cs typeface="Arial Black" charset="0"/>
              </a:rPr>
              <a:t>TEXT </a:t>
            </a:r>
            <a:r>
              <a:rPr lang="en-US" sz="3100" u="none" dirty="0">
                <a:solidFill>
                  <a:schemeClr val="accent2"/>
                </a:solidFill>
                <a:latin typeface="Arial Black" charset="0"/>
                <a:ea typeface="Arial Black" charset="0"/>
                <a:cs typeface="Arial Black" charset="0"/>
              </a:rPr>
              <a:t>“ncsa19” </a:t>
            </a:r>
            <a:r>
              <a:rPr lang="en-US" sz="3100" u="none" dirty="0">
                <a:solidFill>
                  <a:srgbClr val="92D050"/>
                </a:solidFill>
                <a:latin typeface="Arial Black" charset="0"/>
                <a:ea typeface="Arial Black" charset="0"/>
                <a:cs typeface="Arial Black" charset="0"/>
              </a:rPr>
              <a:t>to </a:t>
            </a:r>
            <a:r>
              <a:rPr lang="en-US" sz="3100" u="none" dirty="0">
                <a:solidFill>
                  <a:schemeClr val="accent2"/>
                </a:solidFill>
                <a:latin typeface="Arial Black" charset="0"/>
                <a:ea typeface="Arial Black" charset="0"/>
                <a:cs typeface="Arial Black" charset="0"/>
              </a:rPr>
              <a:t>“797979” </a:t>
            </a:r>
            <a:br>
              <a:rPr lang="en-US" sz="3100" u="none" dirty="0">
                <a:solidFill>
                  <a:schemeClr val="accent2"/>
                </a:solidFill>
                <a:latin typeface="Arial Black" charset="0"/>
                <a:ea typeface="Arial Black" charset="0"/>
                <a:cs typeface="Arial Black" charset="0"/>
              </a:rPr>
            </a:br>
            <a:r>
              <a:rPr lang="en-US" sz="3100" u="none" dirty="0" err="1">
                <a:solidFill>
                  <a:srgbClr val="92D050"/>
                </a:solidFill>
                <a:latin typeface="Arial Black" charset="0"/>
                <a:ea typeface="Arial Black" charset="0"/>
                <a:cs typeface="Arial Black" charset="0"/>
              </a:rPr>
              <a:t>CrEatE</a:t>
            </a:r>
            <a:r>
              <a:rPr lang="en-US" sz="3100" u="none" dirty="0">
                <a:solidFill>
                  <a:srgbClr val="92D050"/>
                </a:solidFill>
                <a:latin typeface="Arial Black" charset="0"/>
                <a:ea typeface="Arial Black" charset="0"/>
                <a:cs typeface="Arial Black" charset="0"/>
              </a:rPr>
              <a:t> ONLINE PROFILE TODAY!</a:t>
            </a:r>
            <a:br>
              <a:rPr lang="en-US" sz="3100" u="none" dirty="0">
                <a:solidFill>
                  <a:srgbClr val="92D050"/>
                </a:solidFill>
                <a:latin typeface="Arial Black" charset="0"/>
                <a:ea typeface="Arial Black" charset="0"/>
                <a:cs typeface="Arial Black" charset="0"/>
              </a:rPr>
            </a:br>
            <a:br>
              <a:rPr lang="en-US" dirty="0">
                <a:solidFill>
                  <a:srgbClr val="92D050"/>
                </a:solidFill>
                <a:latin typeface="Arial" panose="020B0604020202020204" pitchFamily="34" charset="0"/>
                <a:cs typeface="Arial" panose="020B0604020202020204" pitchFamily="34" charset="0"/>
              </a:rPr>
            </a:br>
            <a:endParaRPr lang="en-US" sz="4000" b="1" u="sng" dirty="0">
              <a:solidFill>
                <a:srgbClr val="92D050"/>
              </a:solidFill>
            </a:endParaRPr>
          </a:p>
        </p:txBody>
      </p:sp>
      <p:pic>
        <p:nvPicPr>
          <p:cNvPr id="1030" name="Picture 6" descr="Image result for ncsa tent at rivals">
            <a:extLst>
              <a:ext uri="{FF2B5EF4-FFF2-40B4-BE49-F238E27FC236}">
                <a16:creationId xmlns:a16="http://schemas.microsoft.com/office/drawing/2014/main" id="{C59B9EC3-DD1E-4D9B-9D10-C0D523680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177" y="1916906"/>
            <a:ext cx="5151939"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2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 y="37979"/>
            <a:ext cx="12192000" cy="1733368"/>
          </a:xfrm>
        </p:spPr>
        <p:txBody>
          <a:bodyPr>
            <a:normAutofit/>
          </a:bodyPr>
          <a:lstStyle/>
          <a:p>
            <a:pPr algn="ctr"/>
            <a:r>
              <a:rPr lang="en-US" sz="4000" b="1" u="sng" dirty="0">
                <a:latin typeface="Arial" charset="0"/>
                <a:ea typeface="Arial" charset="0"/>
                <a:cs typeface="Arial" charset="0"/>
              </a:rPr>
              <a:t>Today’s recruiting game plan</a:t>
            </a:r>
          </a:p>
        </p:txBody>
      </p:sp>
      <p:sp>
        <p:nvSpPr>
          <p:cNvPr id="3" name="Content Placeholder 2"/>
          <p:cNvSpPr>
            <a:spLocks noGrp="1"/>
          </p:cNvSpPr>
          <p:nvPr>
            <p:ph idx="1"/>
          </p:nvPr>
        </p:nvSpPr>
        <p:spPr>
          <a:xfrm>
            <a:off x="1031097" y="1753534"/>
            <a:ext cx="5910030" cy="3469628"/>
          </a:xfrm>
        </p:spPr>
        <p:txBody>
          <a:bodyPr>
            <a:normAutofit/>
          </a:bodyPr>
          <a:lstStyle/>
          <a:p>
            <a:pPr marL="0" indent="0">
              <a:lnSpc>
                <a:spcPct val="150000"/>
              </a:lnSpc>
              <a:buClr>
                <a:schemeClr val="accent2"/>
              </a:buClr>
              <a:buNone/>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Clr>
                <a:schemeClr val="accent2"/>
              </a:buClr>
              <a:buFont typeface="Wingdings" charset="2"/>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Academics &amp; Eligibility</a:t>
            </a:r>
          </a:p>
          <a:p>
            <a:pPr>
              <a:lnSpc>
                <a:spcPct val="150000"/>
              </a:lnSpc>
              <a:buClr>
                <a:schemeClr val="accent2"/>
              </a:buClr>
              <a:buFont typeface="Wingdings" charset="2"/>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Athletic Recruiting Timeline </a:t>
            </a:r>
          </a:p>
          <a:p>
            <a:pPr>
              <a:lnSpc>
                <a:spcPct val="150000"/>
              </a:lnSpc>
              <a:buClr>
                <a:schemeClr val="accent2"/>
              </a:buClr>
              <a:buFont typeface="Wingdings" charset="2"/>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Gaining Exposure</a:t>
            </a:r>
          </a:p>
          <a:p>
            <a:pPr marL="0" indent="0">
              <a:lnSpc>
                <a:spcPct val="150000"/>
              </a:lnSpc>
              <a:buClr>
                <a:schemeClr val="accent2"/>
              </a:buClr>
              <a:buNone/>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50000"/>
              </a:lnSpc>
              <a:buNone/>
            </a:pP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488919" y="1768832"/>
            <a:ext cx="3345335" cy="3456846"/>
          </a:xfrm>
          <a:prstGeom prst="rect">
            <a:avLst/>
          </a:prstGeom>
        </p:spPr>
      </p:pic>
    </p:spTree>
    <p:extLst>
      <p:ext uri="{BB962C8B-B14F-4D97-AF65-F5344CB8AC3E}">
        <p14:creationId xmlns:p14="http://schemas.microsoft.com/office/powerpoint/2010/main" val="327817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1493" t="18442" r="25209" b="17413"/>
          <a:stretch/>
        </p:blipFill>
        <p:spPr>
          <a:xfrm>
            <a:off x="8003969" y="1401287"/>
            <a:ext cx="3384467" cy="4073237"/>
          </a:xfrm>
          <a:prstGeom prst="rect">
            <a:avLst/>
          </a:prstGeom>
        </p:spPr>
      </p:pic>
      <p:sp>
        <p:nvSpPr>
          <p:cNvPr id="2" name="Title 1"/>
          <p:cNvSpPr>
            <a:spLocks noGrp="1"/>
          </p:cNvSpPr>
          <p:nvPr>
            <p:ph type="title"/>
          </p:nvPr>
        </p:nvSpPr>
        <p:spPr>
          <a:xfrm>
            <a:off x="0" y="292854"/>
            <a:ext cx="12191999" cy="1396746"/>
          </a:xfrm>
        </p:spPr>
        <p:txBody>
          <a:bodyPr>
            <a:normAutofit/>
          </a:bodyPr>
          <a:lstStyle/>
          <a:p>
            <a:pPr algn="ctr"/>
            <a:r>
              <a:rPr lang="en-US" sz="4000" b="1" u="sng" dirty="0">
                <a:latin typeface="Arial" charset="0"/>
                <a:ea typeface="Arial" charset="0"/>
                <a:cs typeface="Arial" charset="0"/>
              </a:rPr>
              <a:t>academic Requirements</a:t>
            </a:r>
            <a:br>
              <a:rPr lang="en-US" sz="4000" b="1" u="sng" dirty="0">
                <a:latin typeface="Arial" charset="0"/>
                <a:ea typeface="Arial" charset="0"/>
                <a:cs typeface="Arial" charset="0"/>
              </a:rPr>
            </a:br>
            <a:r>
              <a:rPr lang="en-US" sz="800" u="sng" dirty="0"/>
              <a:t> </a:t>
            </a:r>
            <a:br>
              <a:rPr lang="en-US" dirty="0"/>
            </a:br>
            <a:endParaRPr lang="en-US" sz="2800" dirty="0">
              <a:solidFill>
                <a:schemeClr val="accent2"/>
              </a:solidFill>
            </a:endParaRPr>
          </a:p>
        </p:txBody>
      </p:sp>
      <p:sp>
        <p:nvSpPr>
          <p:cNvPr id="5" name="TextBox 4"/>
          <p:cNvSpPr txBox="1"/>
          <p:nvPr/>
        </p:nvSpPr>
        <p:spPr>
          <a:xfrm>
            <a:off x="1041064" y="1681708"/>
            <a:ext cx="5415269" cy="70788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ZW" sz="2000" b="1" u="sng" dirty="0">
                <a:solidFill>
                  <a:srgbClr val="45628C"/>
                </a:solidFill>
                <a:latin typeface="Arial" panose="020B0604020202020204" pitchFamily="34" charset="0"/>
                <a:ea typeface="Helvetica Neue" charset="0"/>
                <a:cs typeface="Arial" panose="020B0604020202020204" pitchFamily="34" charset="0"/>
              </a:rPr>
              <a:t>Complete 16 NCAA Core Courses</a:t>
            </a:r>
          </a:p>
          <a:p>
            <a:endParaRPr lang="en-ZW" sz="2000" b="1" u="sng" dirty="0">
              <a:latin typeface="Arial" panose="020B0604020202020204" pitchFamily="34" charset="0"/>
              <a:cs typeface="Arial" panose="020B0604020202020204" pitchFamily="34" charset="0"/>
            </a:endParaRPr>
          </a:p>
        </p:txBody>
      </p:sp>
      <p:sp>
        <p:nvSpPr>
          <p:cNvPr id="10" name="TextBox 9"/>
          <p:cNvSpPr txBox="1"/>
          <p:nvPr/>
        </p:nvSpPr>
        <p:spPr>
          <a:xfrm>
            <a:off x="1094650" y="5019185"/>
            <a:ext cx="5814670" cy="1015663"/>
          </a:xfrm>
          <a:prstGeom prst="rect">
            <a:avLst/>
          </a:prstGeom>
          <a:noFill/>
        </p:spPr>
        <p:txBody>
          <a:bodyPr wrap="none" rtlCol="0">
            <a:spAutoFit/>
          </a:bodyPr>
          <a:lstStyle/>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 NCAA D2&amp; D3 schools &amp; NAIA set their own Admissions and Eligibility Standards</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hlinkClick r:id="rId4"/>
              </a:rPr>
              <a:t>http://www.playnaia.org/page/eligibility.php</a:t>
            </a:r>
            <a:r>
              <a:rPr lang="en-US" sz="1200" dirty="0">
                <a:solidFill>
                  <a:schemeClr val="tx1">
                    <a:lumMod val="75000"/>
                    <a:lumOff val="25000"/>
                  </a:schemeClr>
                </a:solidFill>
                <a:latin typeface="Arial" panose="020B0604020202020204" pitchFamily="34" charset="0"/>
                <a:cs typeface="Arial" panose="020B0604020202020204" pitchFamily="34" charset="0"/>
              </a:rPr>
              <a:t> </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hlinkClick r:id="rId5"/>
              </a:rPr>
              <a:t>http://www.ncaa.org</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Box 3"/>
          <p:cNvSpPr txBox="1"/>
          <p:nvPr/>
        </p:nvSpPr>
        <p:spPr>
          <a:xfrm>
            <a:off x="1041064" y="2069660"/>
            <a:ext cx="9755889" cy="3365024"/>
          </a:xfrm>
          <a:prstGeom prst="rect">
            <a:avLst/>
          </a:prstGeom>
          <a:noFill/>
        </p:spPr>
        <p:txBody>
          <a:bodyPr wrap="square" rtlCol="0">
            <a:spAutoFit/>
          </a:bodyPr>
          <a:lstStyle/>
          <a:p>
            <a:pPr marL="285750" indent="-285750">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t>&gt; 2.3 GPA in core courses</a:t>
            </a:r>
          </a:p>
          <a:p>
            <a:pPr marL="285750" indent="-285750">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t>16 NCAA Core Classes</a:t>
            </a:r>
          </a:p>
          <a:p>
            <a:pPr marL="285750" indent="-285750">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t>Complete 10 core courses before the 7</a:t>
            </a:r>
            <a:r>
              <a:rPr lang="en-US" baseline="30000" dirty="0">
                <a:solidFill>
                  <a:schemeClr val="tx1">
                    <a:lumMod val="75000"/>
                    <a:lumOff val="25000"/>
                  </a:schemeClr>
                </a:solidFill>
                <a:latin typeface="Arial" panose="020B0604020202020204" pitchFamily="34" charset="0"/>
                <a:ea typeface="Helvetica Neue" charset="0"/>
                <a:cs typeface="Arial" panose="020B0604020202020204" pitchFamily="34" charset="0"/>
              </a:rPr>
              <a:t>th</a:t>
            </a: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t> Semester</a:t>
            </a:r>
          </a:p>
          <a:p>
            <a:pPr marL="285750" indent="-285750">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t>Earn an SAT combined score or ACT sum score that matches </a:t>
            </a:r>
            <a:b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b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t>your core course GPA on NCAA sliding scale</a:t>
            </a:r>
          </a:p>
          <a:p>
            <a:pPr marL="285750" indent="-285750">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hlinkClick r:id="rId5"/>
              </a:rPr>
              <a:t>www.ncaa.org</a:t>
            </a: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t> “Student-Athlete Registration”</a:t>
            </a:r>
          </a:p>
          <a:p>
            <a:pPr marL="285750" indent="-285750">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rPr>
              <a:t>Talk to your counselor to keep track of classes</a:t>
            </a:r>
          </a:p>
          <a:p>
            <a:pPr marL="285750" indent="-285750">
              <a:lnSpc>
                <a:spcPct val="150000"/>
              </a:lnSpc>
              <a:buClr>
                <a:schemeClr val="accent2"/>
              </a:buClr>
              <a:buFont typeface="Wingdings" charset="2"/>
              <a:buChar char="§"/>
            </a:pPr>
            <a:endParaRPr lang="en-US" dirty="0">
              <a:solidFill>
                <a:schemeClr val="tx1">
                  <a:lumMod val="75000"/>
                  <a:lumOff val="25000"/>
                </a:schemeClr>
              </a:solidFill>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32453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854"/>
            <a:ext cx="12191999" cy="1396746"/>
          </a:xfrm>
        </p:spPr>
        <p:txBody>
          <a:bodyPr>
            <a:normAutofit/>
          </a:bodyPr>
          <a:lstStyle/>
          <a:p>
            <a:pPr algn="ctr"/>
            <a:r>
              <a:rPr lang="en-US" dirty="0"/>
              <a:t>ELIGIBILITY</a:t>
            </a:r>
            <a:r>
              <a:rPr lang="en-US" sz="4000" b="1" u="sng" dirty="0">
                <a:latin typeface="Arial" charset="0"/>
                <a:ea typeface="Arial" charset="0"/>
                <a:cs typeface="Arial" charset="0"/>
              </a:rPr>
              <a:t> Requirements</a:t>
            </a:r>
            <a:br>
              <a:rPr lang="en-US" sz="4000" b="1" u="sng" dirty="0">
                <a:latin typeface="Arial" charset="0"/>
                <a:ea typeface="Arial" charset="0"/>
                <a:cs typeface="Arial" charset="0"/>
              </a:rPr>
            </a:br>
            <a:r>
              <a:rPr lang="en-US" sz="800" u="sng" dirty="0"/>
              <a:t> </a:t>
            </a:r>
            <a:br>
              <a:rPr lang="en-US" dirty="0"/>
            </a:br>
            <a:endParaRPr lang="en-US" sz="2800" dirty="0">
              <a:solidFill>
                <a:schemeClr val="accent2"/>
              </a:solidFill>
            </a:endParaRPr>
          </a:p>
        </p:txBody>
      </p:sp>
      <p:sp>
        <p:nvSpPr>
          <p:cNvPr id="6" name="Rectangle 5">
            <a:extLst>
              <a:ext uri="{FF2B5EF4-FFF2-40B4-BE49-F238E27FC236}">
                <a16:creationId xmlns:a16="http://schemas.microsoft.com/office/drawing/2014/main" id="{12784B6D-370F-43E8-8FBB-2DD33D26B4DE}"/>
              </a:ext>
            </a:extLst>
          </p:cNvPr>
          <p:cNvSpPr/>
          <p:nvPr/>
        </p:nvSpPr>
        <p:spPr>
          <a:xfrm>
            <a:off x="810490" y="4281055"/>
            <a:ext cx="9497291" cy="1477328"/>
          </a:xfrm>
          <a:prstGeom prst="rect">
            <a:avLst/>
          </a:prstGeom>
        </p:spPr>
        <p:txBody>
          <a:bodyPr wrap="square">
            <a:spAutoFit/>
          </a:bodyPr>
          <a:lstStyle/>
          <a:p>
            <a:pPr>
              <a:buFont typeface="Wingdings" charset="2"/>
              <a:buChar char="ü"/>
            </a:pPr>
            <a:r>
              <a:rPr lang="en-US" dirty="0"/>
              <a:t>If looking to play at either the Division I or II level, registering with the eligibility center is important to do, USUALLY DURING THE sophomore year OF THE STUDENT ATHLETE</a:t>
            </a:r>
          </a:p>
          <a:p>
            <a:pPr>
              <a:buFont typeface="Wingdings" charset="2"/>
              <a:buChar char="ü"/>
            </a:pPr>
            <a:r>
              <a:rPr lang="en-US" dirty="0"/>
              <a:t>$90 One time fee</a:t>
            </a:r>
          </a:p>
          <a:p>
            <a:pPr>
              <a:buFont typeface="Wingdings" charset="2"/>
              <a:buChar char="ü"/>
            </a:pPr>
            <a:r>
              <a:rPr lang="en-US" dirty="0"/>
              <a:t>NCAA rules require you to be registered with the NCAA Eligibility Center in order to be recruited, to go on an official visit, to receive an offer of FINANCIAL aid or to sign a National Letter of Intent</a:t>
            </a:r>
          </a:p>
        </p:txBody>
      </p:sp>
      <p:sp>
        <p:nvSpPr>
          <p:cNvPr id="7" name="Rectangle 6">
            <a:extLst>
              <a:ext uri="{FF2B5EF4-FFF2-40B4-BE49-F238E27FC236}">
                <a16:creationId xmlns:a16="http://schemas.microsoft.com/office/drawing/2014/main" id="{96BB5585-A16A-4600-B31F-1A6769A408FD}"/>
              </a:ext>
            </a:extLst>
          </p:cNvPr>
          <p:cNvSpPr/>
          <p:nvPr/>
        </p:nvSpPr>
        <p:spPr>
          <a:xfrm>
            <a:off x="810490" y="1141734"/>
            <a:ext cx="6096000" cy="3139321"/>
          </a:xfrm>
          <a:prstGeom prst="rect">
            <a:avLst/>
          </a:prstGeom>
        </p:spPr>
        <p:txBody>
          <a:bodyPr>
            <a:spAutoFit/>
          </a:bodyPr>
          <a:lstStyle/>
          <a:p>
            <a:pPr>
              <a:buFont typeface="Wingdings" charset="2"/>
              <a:buChar char="ü"/>
            </a:pPr>
            <a:r>
              <a:rPr lang="en-US" dirty="0"/>
              <a:t>How to plan your high school courses to meet the 16 core-course requirement</a:t>
            </a:r>
            <a:r>
              <a:rPr lang="en-US" dirty="0">
                <a:solidFill>
                  <a:schemeClr val="accent1"/>
                </a:solidFill>
              </a:rPr>
              <a:t>: </a:t>
            </a:r>
          </a:p>
          <a:p>
            <a:pPr>
              <a:buFont typeface="Wingdings" charset="2"/>
              <a:buChar char="ü"/>
            </a:pPr>
            <a:r>
              <a:rPr lang="en-US" dirty="0">
                <a:solidFill>
                  <a:srgbClr val="FF0000"/>
                </a:solidFill>
              </a:rPr>
              <a:t>4 x 4 = 16 </a:t>
            </a:r>
          </a:p>
          <a:p>
            <a:pPr lvl="1">
              <a:buFont typeface="Wingdings" charset="2"/>
              <a:buChar char="Ø"/>
            </a:pPr>
            <a:r>
              <a:rPr lang="en-US" dirty="0"/>
              <a:t>4 English courses (one per year)</a:t>
            </a:r>
          </a:p>
          <a:p>
            <a:pPr lvl="1">
              <a:buFont typeface="Wingdings" charset="2"/>
              <a:buChar char="Ø"/>
            </a:pPr>
            <a:r>
              <a:rPr lang="en-US" dirty="0"/>
              <a:t>4 math courses (one per year)</a:t>
            </a:r>
          </a:p>
          <a:p>
            <a:pPr lvl="1">
              <a:buFont typeface="Wingdings" charset="2"/>
              <a:buChar char="Ø"/>
            </a:pPr>
            <a:r>
              <a:rPr lang="en-US" dirty="0"/>
              <a:t>4 science courses (one per year)</a:t>
            </a:r>
          </a:p>
          <a:p>
            <a:pPr lvl="1">
              <a:buFont typeface="Wingdings" charset="2"/>
              <a:buChar char="Ø"/>
            </a:pPr>
            <a:r>
              <a:rPr lang="en-US" dirty="0"/>
              <a:t>social science (and/or additional) courses (one per year)  </a:t>
            </a:r>
          </a:p>
          <a:p>
            <a:pPr lvl="1">
              <a:buFont typeface="Wingdings" charset="2"/>
              <a:buChar char="Ø"/>
            </a:pPr>
            <a:endParaRPr lang="en-US" dirty="0"/>
          </a:p>
          <a:p>
            <a:pPr>
              <a:buFont typeface="Wingdings" charset="2"/>
              <a:buChar char="ü"/>
            </a:pPr>
            <a:r>
              <a:rPr lang="en-US" dirty="0"/>
              <a:t>MUST COMPLETE </a:t>
            </a:r>
            <a:r>
              <a:rPr lang="en-US" u="sng" dirty="0"/>
              <a:t>10 CORE COURSES PRIOR TO THE 7</a:t>
            </a:r>
            <a:r>
              <a:rPr lang="en-US" u="sng" baseline="30000" dirty="0"/>
              <a:t>TH</a:t>
            </a:r>
            <a:r>
              <a:rPr lang="en-US" u="sng" dirty="0"/>
              <a:t> SEMESTER</a:t>
            </a:r>
            <a:r>
              <a:rPr lang="en-US" dirty="0"/>
              <a:t> OF HIGH SCHOOL ACADEMIC CAREER TO BE A FULL QUALIFIER</a:t>
            </a:r>
          </a:p>
        </p:txBody>
      </p:sp>
    </p:spTree>
    <p:extLst>
      <p:ext uri="{BB962C8B-B14F-4D97-AF65-F5344CB8AC3E}">
        <p14:creationId xmlns:p14="http://schemas.microsoft.com/office/powerpoint/2010/main" val="414413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20" y="1"/>
            <a:ext cx="10394706" cy="726510"/>
          </a:xfrm>
        </p:spPr>
        <p:txBody>
          <a:bodyPr>
            <a:normAutofit/>
          </a:bodyPr>
          <a:lstStyle/>
          <a:p>
            <a:r>
              <a:rPr lang="en-US" dirty="0"/>
              <a:t>Division Breakdown</a:t>
            </a:r>
          </a:p>
        </p:txBody>
      </p:sp>
      <p:sp>
        <p:nvSpPr>
          <p:cNvPr id="3" name="Text Placeholder 2"/>
          <p:cNvSpPr>
            <a:spLocks noGrp="1"/>
          </p:cNvSpPr>
          <p:nvPr>
            <p:ph type="body" idx="1"/>
          </p:nvPr>
        </p:nvSpPr>
        <p:spPr>
          <a:xfrm>
            <a:off x="598120" y="601185"/>
            <a:ext cx="3310128" cy="576262"/>
          </a:xfrm>
        </p:spPr>
        <p:txBody>
          <a:bodyPr/>
          <a:lstStyle/>
          <a:p>
            <a:r>
              <a:rPr lang="en-US" dirty="0"/>
              <a:t>Division I</a:t>
            </a:r>
          </a:p>
        </p:txBody>
      </p:sp>
      <p:sp>
        <p:nvSpPr>
          <p:cNvPr id="4" name="Text Placeholder 3"/>
          <p:cNvSpPr>
            <a:spLocks noGrp="1"/>
          </p:cNvSpPr>
          <p:nvPr>
            <p:ph type="body" sz="half" idx="15"/>
          </p:nvPr>
        </p:nvSpPr>
        <p:spPr>
          <a:xfrm>
            <a:off x="598120" y="1272678"/>
            <a:ext cx="3397810" cy="4263826"/>
          </a:xfrm>
        </p:spPr>
        <p:txBody>
          <a:bodyPr/>
          <a:lstStyle/>
          <a:p>
            <a:pPr marL="342900" indent="-342900" algn="l">
              <a:buFont typeface="Wingdings" charset="2"/>
              <a:buChar char="ü"/>
            </a:pPr>
            <a:r>
              <a:rPr lang="en-US" sz="2000" dirty="0">
                <a:solidFill>
                  <a:schemeClr val="accent1">
                    <a:lumMod val="75000"/>
                  </a:schemeClr>
                </a:solidFill>
              </a:rPr>
              <a:t>Larger student populations</a:t>
            </a:r>
          </a:p>
          <a:p>
            <a:pPr marL="342900" indent="-342900" algn="l">
              <a:buFont typeface="Wingdings" charset="2"/>
              <a:buChar char="ü"/>
            </a:pPr>
            <a:r>
              <a:rPr lang="en-US" sz="2000" dirty="0">
                <a:solidFill>
                  <a:schemeClr val="accent1">
                    <a:lumMod val="75000"/>
                  </a:schemeClr>
                </a:solidFill>
              </a:rPr>
              <a:t>Athletic Scholarships</a:t>
            </a:r>
          </a:p>
          <a:p>
            <a:pPr marL="342900" indent="-342900" algn="l">
              <a:buFont typeface="Wingdings" charset="2"/>
              <a:buChar char="ü"/>
            </a:pPr>
            <a:r>
              <a:rPr lang="en-US" sz="2000" dirty="0">
                <a:solidFill>
                  <a:schemeClr val="accent1">
                    <a:lumMod val="75000"/>
                  </a:schemeClr>
                </a:solidFill>
              </a:rPr>
              <a:t>More revenue is generated by the athletic department (more scholarships given)</a:t>
            </a:r>
          </a:p>
          <a:p>
            <a:pPr marL="342900" indent="-342900" algn="l">
              <a:buFont typeface="Wingdings" charset="2"/>
              <a:buChar char="ü"/>
            </a:pPr>
            <a:r>
              <a:rPr lang="en-US" sz="2000" dirty="0">
                <a:solidFill>
                  <a:schemeClr val="accent1">
                    <a:lumMod val="75000"/>
                  </a:schemeClr>
                </a:solidFill>
              </a:rPr>
              <a:t>Increased time demands of student athletes</a:t>
            </a:r>
          </a:p>
          <a:p>
            <a:pPr marL="342900" indent="-342900" algn="l">
              <a:buFont typeface="Wingdings" charset="2"/>
              <a:buChar char="ü"/>
            </a:pPr>
            <a:r>
              <a:rPr lang="en-US" sz="2000" dirty="0">
                <a:solidFill>
                  <a:schemeClr val="accent1">
                    <a:lumMod val="75000"/>
                  </a:schemeClr>
                </a:solidFill>
              </a:rPr>
              <a:t>More television exposure on major networks</a:t>
            </a:r>
          </a:p>
          <a:p>
            <a:pPr marL="285750" indent="-285750" algn="l">
              <a:buFont typeface="Arial" charset="0"/>
              <a:buChar char="•"/>
            </a:pPr>
            <a:endParaRPr lang="en-US" dirty="0"/>
          </a:p>
        </p:txBody>
      </p:sp>
      <p:sp>
        <p:nvSpPr>
          <p:cNvPr id="5" name="Text Placeholder 4"/>
          <p:cNvSpPr>
            <a:spLocks noGrp="1"/>
          </p:cNvSpPr>
          <p:nvPr>
            <p:ph type="body" sz="quarter" idx="3"/>
          </p:nvPr>
        </p:nvSpPr>
        <p:spPr>
          <a:xfrm>
            <a:off x="4140409" y="649422"/>
            <a:ext cx="3310128" cy="576262"/>
          </a:xfrm>
        </p:spPr>
        <p:txBody>
          <a:bodyPr/>
          <a:lstStyle/>
          <a:p>
            <a:r>
              <a:rPr lang="en-US" dirty="0"/>
              <a:t>Division II</a:t>
            </a:r>
          </a:p>
        </p:txBody>
      </p:sp>
      <p:sp>
        <p:nvSpPr>
          <p:cNvPr id="6" name="Text Placeholder 5"/>
          <p:cNvSpPr>
            <a:spLocks noGrp="1"/>
          </p:cNvSpPr>
          <p:nvPr>
            <p:ph type="body" sz="half" idx="16"/>
          </p:nvPr>
        </p:nvSpPr>
        <p:spPr>
          <a:xfrm>
            <a:off x="4140409" y="1296252"/>
            <a:ext cx="3310128" cy="4240252"/>
          </a:xfrm>
        </p:spPr>
        <p:txBody>
          <a:bodyPr>
            <a:noAutofit/>
          </a:bodyPr>
          <a:lstStyle/>
          <a:p>
            <a:pPr marL="342900" indent="-342900" algn="l">
              <a:buFont typeface="Wingdings" charset="2"/>
              <a:buChar char="ü"/>
            </a:pPr>
            <a:r>
              <a:rPr lang="en-US" sz="1850" dirty="0">
                <a:solidFill>
                  <a:schemeClr val="accent1">
                    <a:lumMod val="75000"/>
                  </a:schemeClr>
                </a:solidFill>
              </a:rPr>
              <a:t>Emphasis on life balance; between athletics &amp; academics</a:t>
            </a:r>
          </a:p>
          <a:p>
            <a:pPr marL="342900" indent="-342900" algn="l">
              <a:buFont typeface="Wingdings" charset="2"/>
              <a:buChar char="ü"/>
            </a:pPr>
            <a:r>
              <a:rPr lang="en-US" sz="1850" dirty="0">
                <a:solidFill>
                  <a:schemeClr val="accent1">
                    <a:lumMod val="75000"/>
                  </a:schemeClr>
                </a:solidFill>
              </a:rPr>
              <a:t>Equivalency Scholarships</a:t>
            </a:r>
          </a:p>
          <a:p>
            <a:pPr marL="342900" indent="-342900" algn="l">
              <a:buFont typeface="Wingdings" charset="2"/>
              <a:buChar char="ü"/>
            </a:pPr>
            <a:r>
              <a:rPr lang="en-US" sz="1850" dirty="0">
                <a:solidFill>
                  <a:schemeClr val="accent1">
                    <a:lumMod val="75000"/>
                  </a:schemeClr>
                </a:solidFill>
              </a:rPr>
              <a:t>Less revenue generation by athletic departments (less scholarships given)</a:t>
            </a:r>
          </a:p>
          <a:p>
            <a:pPr marL="342900" indent="-342900" algn="l">
              <a:buFont typeface="Wingdings" charset="2"/>
              <a:buChar char="ü"/>
            </a:pPr>
            <a:r>
              <a:rPr lang="en-US" sz="1850" dirty="0">
                <a:solidFill>
                  <a:schemeClr val="accent1">
                    <a:lumMod val="75000"/>
                  </a:schemeClr>
                </a:solidFill>
              </a:rPr>
              <a:t>M</a:t>
            </a:r>
            <a:r>
              <a:rPr lang="pt-BR" sz="1850" dirty="0">
                <a:solidFill>
                  <a:schemeClr val="accent1">
                    <a:lumMod val="75000"/>
                  </a:schemeClr>
                </a:solidFill>
              </a:rPr>
              <a:t>any schools compete regionally</a:t>
            </a:r>
            <a:endParaRPr lang="en-US" sz="1850" dirty="0">
              <a:solidFill>
                <a:schemeClr val="accent1">
                  <a:lumMod val="75000"/>
                </a:schemeClr>
              </a:solidFill>
            </a:endParaRPr>
          </a:p>
        </p:txBody>
      </p:sp>
      <p:sp>
        <p:nvSpPr>
          <p:cNvPr id="7" name="Text Placeholder 6"/>
          <p:cNvSpPr>
            <a:spLocks noGrp="1"/>
          </p:cNvSpPr>
          <p:nvPr>
            <p:ph type="body" sz="quarter" idx="13"/>
          </p:nvPr>
        </p:nvSpPr>
        <p:spPr>
          <a:xfrm>
            <a:off x="7682698" y="633732"/>
            <a:ext cx="3310128" cy="576262"/>
          </a:xfrm>
        </p:spPr>
        <p:txBody>
          <a:bodyPr/>
          <a:lstStyle/>
          <a:p>
            <a:r>
              <a:rPr lang="en-US" dirty="0"/>
              <a:t>Division III</a:t>
            </a:r>
          </a:p>
        </p:txBody>
      </p:sp>
      <p:sp>
        <p:nvSpPr>
          <p:cNvPr id="8" name="Text Placeholder 7"/>
          <p:cNvSpPr>
            <a:spLocks noGrp="1"/>
          </p:cNvSpPr>
          <p:nvPr>
            <p:ph type="body" sz="half" idx="17"/>
          </p:nvPr>
        </p:nvSpPr>
        <p:spPr>
          <a:xfrm>
            <a:off x="7682698" y="1296252"/>
            <a:ext cx="3397810" cy="4240252"/>
          </a:xfrm>
        </p:spPr>
        <p:txBody>
          <a:bodyPr>
            <a:normAutofit/>
          </a:bodyPr>
          <a:lstStyle/>
          <a:p>
            <a:pPr marL="342900" indent="-342900" algn="l">
              <a:buFont typeface="Wingdings" charset="2"/>
              <a:buChar char="ü"/>
            </a:pPr>
            <a:r>
              <a:rPr lang="en-US" sz="2000" dirty="0">
                <a:solidFill>
                  <a:schemeClr val="accent1">
                    <a:lumMod val="75000"/>
                  </a:schemeClr>
                </a:solidFill>
              </a:rPr>
              <a:t>Smaller student populations</a:t>
            </a:r>
          </a:p>
          <a:p>
            <a:pPr marL="342900" indent="-342900" algn="l">
              <a:buFont typeface="Wingdings" charset="2"/>
              <a:buChar char="ü"/>
            </a:pPr>
            <a:r>
              <a:rPr lang="en-US" sz="2000" dirty="0">
                <a:solidFill>
                  <a:schemeClr val="accent1">
                    <a:lumMod val="75000"/>
                  </a:schemeClr>
                </a:solidFill>
              </a:rPr>
              <a:t>Academically driven institutions</a:t>
            </a:r>
          </a:p>
          <a:p>
            <a:pPr marL="342900" indent="-342900" algn="l">
              <a:buFont typeface="Wingdings" charset="2"/>
              <a:buChar char="ü"/>
            </a:pPr>
            <a:r>
              <a:rPr lang="en-US" sz="2000" dirty="0">
                <a:solidFill>
                  <a:schemeClr val="accent1">
                    <a:lumMod val="75000"/>
                  </a:schemeClr>
                </a:solidFill>
              </a:rPr>
              <a:t>“Academic Scholarships” </a:t>
            </a:r>
          </a:p>
          <a:p>
            <a:pPr marL="342900" indent="-342900" algn="l">
              <a:buFont typeface="Wingdings" charset="2"/>
              <a:buChar char="ü"/>
            </a:pPr>
            <a:r>
              <a:rPr lang="en-US" sz="2000" dirty="0">
                <a:solidFill>
                  <a:schemeClr val="accent1">
                    <a:lumMod val="75000"/>
                  </a:schemeClr>
                </a:solidFill>
              </a:rPr>
              <a:t>Shortened seasons</a:t>
            </a:r>
          </a:p>
          <a:p>
            <a:pPr marL="342900" indent="-342900" algn="l">
              <a:buFont typeface="Wingdings" charset="2"/>
              <a:buChar char="ü"/>
            </a:pPr>
            <a:r>
              <a:rPr lang="en-US" sz="2000" dirty="0">
                <a:solidFill>
                  <a:schemeClr val="accent1">
                    <a:lumMod val="75000"/>
                  </a:schemeClr>
                </a:solidFill>
              </a:rPr>
              <a:t>More Schools</a:t>
            </a:r>
          </a:p>
          <a:p>
            <a:pPr marL="285750" indent="-285750" algn="l">
              <a:buFont typeface="Arial" charset="0"/>
              <a:buChar char="•"/>
            </a:pPr>
            <a:endParaRPr lang="en-US" dirty="0"/>
          </a:p>
          <a:p>
            <a:pPr marL="285750" indent="-285750" algn="l">
              <a:buFont typeface="Arial" charset="0"/>
              <a:buChar char="•"/>
            </a:pPr>
            <a:endParaRPr lang="en-US" dirty="0"/>
          </a:p>
        </p:txBody>
      </p:sp>
      <p:pic>
        <p:nvPicPr>
          <p:cNvPr id="9" name="Picture 8"/>
          <p:cNvPicPr>
            <a:picLocks noChangeAspect="1"/>
          </p:cNvPicPr>
          <p:nvPr/>
        </p:nvPicPr>
        <p:blipFill>
          <a:blip r:embed="rId2"/>
          <a:stretch>
            <a:fillRect/>
          </a:stretch>
        </p:blipFill>
        <p:spPr>
          <a:xfrm>
            <a:off x="756781" y="700067"/>
            <a:ext cx="383087" cy="477380"/>
          </a:xfrm>
          <a:prstGeom prst="rect">
            <a:avLst/>
          </a:prstGeom>
        </p:spPr>
      </p:pic>
      <p:pic>
        <p:nvPicPr>
          <p:cNvPr id="10" name="Picture 9"/>
          <p:cNvPicPr>
            <a:picLocks noChangeAspect="1"/>
          </p:cNvPicPr>
          <p:nvPr/>
        </p:nvPicPr>
        <p:blipFill>
          <a:blip r:embed="rId3"/>
          <a:stretch>
            <a:fillRect/>
          </a:stretch>
        </p:blipFill>
        <p:spPr>
          <a:xfrm>
            <a:off x="4254962" y="625848"/>
            <a:ext cx="646830" cy="646830"/>
          </a:xfrm>
          <a:prstGeom prst="rect">
            <a:avLst/>
          </a:prstGeom>
        </p:spPr>
      </p:pic>
      <p:pic>
        <p:nvPicPr>
          <p:cNvPr id="11" name="Picture 10"/>
          <p:cNvPicPr>
            <a:picLocks noChangeAspect="1"/>
          </p:cNvPicPr>
          <p:nvPr/>
        </p:nvPicPr>
        <p:blipFill>
          <a:blip r:embed="rId4"/>
          <a:stretch>
            <a:fillRect/>
          </a:stretch>
        </p:blipFill>
        <p:spPr>
          <a:xfrm>
            <a:off x="7682698" y="696361"/>
            <a:ext cx="647178" cy="663881"/>
          </a:xfrm>
          <a:prstGeom prst="rect">
            <a:avLst/>
          </a:prstGeom>
        </p:spPr>
      </p:pic>
    </p:spTree>
    <p:extLst>
      <p:ext uri="{BB962C8B-B14F-4D97-AF65-F5344CB8AC3E}">
        <p14:creationId xmlns:p14="http://schemas.microsoft.com/office/powerpoint/2010/main" val="190637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60" y="0"/>
            <a:ext cx="10394707" cy="1158140"/>
          </a:xfrm>
        </p:spPr>
        <p:txBody>
          <a:bodyPr>
            <a:normAutofit fontScale="90000"/>
          </a:bodyPr>
          <a:lstStyle/>
          <a:p>
            <a:pPr algn="ctr"/>
            <a:r>
              <a:rPr lang="en-US" sz="4900" dirty="0" err="1"/>
              <a:t>STUDENt</a:t>
            </a:r>
            <a:r>
              <a:rPr lang="en-US" sz="4900" dirty="0"/>
              <a:t> RECRUITING TIMELINE</a:t>
            </a:r>
          </a:p>
        </p:txBody>
      </p:sp>
      <p:sp>
        <p:nvSpPr>
          <p:cNvPr id="4" name="Text Placeholder 3"/>
          <p:cNvSpPr>
            <a:spLocks noGrp="1"/>
          </p:cNvSpPr>
          <p:nvPr>
            <p:ph type="body" idx="1"/>
          </p:nvPr>
        </p:nvSpPr>
        <p:spPr>
          <a:xfrm>
            <a:off x="918355" y="1036651"/>
            <a:ext cx="4856158" cy="679994"/>
          </a:xfrm>
        </p:spPr>
        <p:txBody>
          <a:bodyPr/>
          <a:lstStyle/>
          <a:p>
            <a:pPr algn="ctr"/>
            <a:r>
              <a:rPr lang="en-US" sz="3000" u="sng" dirty="0"/>
              <a:t>9</a:t>
            </a:r>
            <a:r>
              <a:rPr lang="en-US" sz="3000" u="sng" baseline="30000" dirty="0"/>
              <a:t>th</a:t>
            </a:r>
            <a:r>
              <a:rPr lang="en-US" sz="3000" u="sng" dirty="0"/>
              <a:t> &amp; 10</a:t>
            </a:r>
            <a:r>
              <a:rPr lang="en-US" sz="3000" u="sng" baseline="30000" dirty="0"/>
              <a:t>th</a:t>
            </a:r>
            <a:r>
              <a:rPr lang="en-US" sz="3000" u="sng" dirty="0"/>
              <a:t> Grade</a:t>
            </a:r>
          </a:p>
        </p:txBody>
      </p:sp>
      <p:sp>
        <p:nvSpPr>
          <p:cNvPr id="3" name="Content Placeholder 2"/>
          <p:cNvSpPr>
            <a:spLocks noGrp="1"/>
          </p:cNvSpPr>
          <p:nvPr>
            <p:ph sz="quarter" idx="4294967295"/>
          </p:nvPr>
        </p:nvSpPr>
        <p:spPr>
          <a:xfrm>
            <a:off x="673276" y="1838134"/>
            <a:ext cx="5088712" cy="3748474"/>
          </a:xfrm>
        </p:spPr>
        <p:txBody>
          <a:bodyPr>
            <a:normAutofit fontScale="62500" lnSpcReduction="20000"/>
          </a:bodyPr>
          <a:lstStyle/>
          <a:p>
            <a:pPr marL="0" lvl="0" indent="0" algn="ctr">
              <a:lnSpc>
                <a:spcPct val="170000"/>
              </a:lnSpc>
              <a:spcBef>
                <a:spcPts val="0"/>
              </a:spcBef>
              <a:buClrTx/>
              <a:buSzTx/>
              <a:buNone/>
              <a:defRPr/>
            </a:pPr>
            <a:r>
              <a:rPr lang="en-US" u="sng" dirty="0">
                <a:solidFill>
                  <a:schemeClr val="accent1">
                    <a:lumMod val="75000"/>
                  </a:schemeClr>
                </a:solidFill>
              </a:rPr>
              <a:t>9</a:t>
            </a:r>
            <a:r>
              <a:rPr lang="en-US" u="sng" baseline="30000" dirty="0">
                <a:solidFill>
                  <a:schemeClr val="accent1">
                    <a:lumMod val="75000"/>
                  </a:schemeClr>
                </a:solidFill>
              </a:rPr>
              <a:t>th</a:t>
            </a:r>
            <a:r>
              <a:rPr lang="en-US" u="sng" dirty="0">
                <a:solidFill>
                  <a:schemeClr val="accent1">
                    <a:lumMod val="75000"/>
                  </a:schemeClr>
                </a:solidFill>
              </a:rPr>
              <a:t> grade</a:t>
            </a:r>
            <a:endParaRPr lang="en-US" dirty="0">
              <a:solidFill>
                <a:schemeClr val="accent1">
                  <a:lumMod val="75000"/>
                </a:schemeClr>
              </a:solidFill>
            </a:endParaRPr>
          </a:p>
          <a:p>
            <a:pPr lvl="0">
              <a:lnSpc>
                <a:spcPct val="170000"/>
              </a:lnSpc>
              <a:spcBef>
                <a:spcPts val="0"/>
              </a:spcBef>
              <a:buClrTx/>
              <a:buSzTx/>
              <a:buFont typeface="Wingdings" charset="2"/>
              <a:buChar char="ü"/>
              <a:defRPr/>
            </a:pPr>
            <a:r>
              <a:rPr lang="en-US" dirty="0">
                <a:solidFill>
                  <a:schemeClr val="accent1">
                    <a:lumMod val="75000"/>
                  </a:schemeClr>
                </a:solidFill>
              </a:rPr>
              <a:t>EARN THE BEST GRADES POSSIBLE</a:t>
            </a:r>
          </a:p>
          <a:p>
            <a:pPr lvl="0">
              <a:lnSpc>
                <a:spcPct val="170000"/>
              </a:lnSpc>
              <a:spcBef>
                <a:spcPts val="0"/>
              </a:spcBef>
              <a:buClrTx/>
              <a:buSzTx/>
              <a:buFont typeface="Wingdings" charset="2"/>
              <a:buChar char="ü"/>
              <a:defRPr/>
            </a:pPr>
            <a:r>
              <a:rPr lang="en-US" dirty="0">
                <a:solidFill>
                  <a:schemeClr val="accent1">
                    <a:lumMod val="75000"/>
                  </a:schemeClr>
                </a:solidFill>
              </a:rPr>
              <a:t>MAKE THE TEAM</a:t>
            </a:r>
          </a:p>
          <a:p>
            <a:pPr lvl="0">
              <a:lnSpc>
                <a:spcPct val="170000"/>
              </a:lnSpc>
              <a:spcBef>
                <a:spcPts val="0"/>
              </a:spcBef>
              <a:buClrTx/>
              <a:buSzTx/>
              <a:buFont typeface="Wingdings" charset="2"/>
              <a:buChar char="ü"/>
              <a:defRPr/>
            </a:pPr>
            <a:r>
              <a:rPr lang="en-US" dirty="0">
                <a:solidFill>
                  <a:schemeClr val="accent1">
                    <a:lumMod val="75000"/>
                  </a:schemeClr>
                </a:solidFill>
              </a:rPr>
              <a:t>START RESUME FOR COACHES</a:t>
            </a:r>
          </a:p>
          <a:p>
            <a:pPr marL="0" lvl="0" indent="0" algn="ctr">
              <a:lnSpc>
                <a:spcPct val="170000"/>
              </a:lnSpc>
              <a:spcBef>
                <a:spcPts val="0"/>
              </a:spcBef>
              <a:buClrTx/>
              <a:buSzTx/>
              <a:buNone/>
              <a:defRPr/>
            </a:pPr>
            <a:r>
              <a:rPr lang="en-US" u="sng" dirty="0">
                <a:solidFill>
                  <a:schemeClr val="accent1">
                    <a:lumMod val="75000"/>
                  </a:schemeClr>
                </a:solidFill>
              </a:rPr>
              <a:t>10th Grade</a:t>
            </a:r>
          </a:p>
          <a:p>
            <a:pPr lvl="0">
              <a:lnSpc>
                <a:spcPct val="170000"/>
              </a:lnSpc>
              <a:spcBef>
                <a:spcPts val="0"/>
              </a:spcBef>
              <a:buClrTx/>
              <a:buSzTx/>
              <a:buFont typeface="Wingdings" charset="2"/>
              <a:buChar char="ü"/>
              <a:defRPr/>
            </a:pPr>
            <a:r>
              <a:rPr lang="en-US" dirty="0">
                <a:solidFill>
                  <a:schemeClr val="accent1">
                    <a:lumMod val="75000"/>
                  </a:schemeClr>
                </a:solidFill>
              </a:rPr>
              <a:t>REGISTER WITH NCAA ELIGIBILITY</a:t>
            </a:r>
          </a:p>
          <a:p>
            <a:pPr lvl="0">
              <a:lnSpc>
                <a:spcPct val="170000"/>
              </a:lnSpc>
              <a:spcBef>
                <a:spcPts val="0"/>
              </a:spcBef>
              <a:buClrTx/>
              <a:buSzTx/>
              <a:buFont typeface="Wingdings" charset="2"/>
              <a:buChar char="ü"/>
              <a:defRPr/>
            </a:pPr>
            <a:r>
              <a:rPr lang="en-US" dirty="0">
                <a:solidFill>
                  <a:schemeClr val="accent1">
                    <a:lumMod val="75000"/>
                  </a:schemeClr>
                </a:solidFill>
              </a:rPr>
              <a:t>CONTINUE RESUME FOR COACHES</a:t>
            </a:r>
          </a:p>
          <a:p>
            <a:pPr lvl="0">
              <a:lnSpc>
                <a:spcPct val="170000"/>
              </a:lnSpc>
              <a:spcBef>
                <a:spcPts val="0"/>
              </a:spcBef>
              <a:buClrTx/>
              <a:buSzTx/>
              <a:buFont typeface="Wingdings" charset="2"/>
              <a:buChar char="ü"/>
              <a:defRPr/>
            </a:pPr>
            <a:r>
              <a:rPr lang="en-US" dirty="0">
                <a:solidFill>
                  <a:schemeClr val="accent1">
                    <a:lumMod val="75000"/>
                  </a:schemeClr>
                </a:solidFill>
              </a:rPr>
              <a:t>CAMPS/COMBINES/SHOWCASES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70000"/>
              </a:lnSpc>
              <a:spcBef>
                <a:spcPts val="0"/>
              </a:spcBef>
              <a:spcAft>
                <a:spcPts val="0"/>
              </a:spcAft>
              <a:buClrTx/>
              <a:buSzTx/>
              <a:buFontTx/>
              <a:buNone/>
              <a:tabLst/>
              <a:defRPr/>
            </a:pPr>
            <a:endParaRPr lang="en-US" sz="7400" dirty="0">
              <a:solidFill>
                <a:schemeClr val="accent1">
                  <a:lumMod val="75000"/>
                </a:schemeClr>
              </a:solidFill>
            </a:endParaRPr>
          </a:p>
          <a:p>
            <a:pPr marL="0" marR="0" lvl="0" indent="0" defTabSz="914400" eaLnBrk="1" fontAlgn="auto" latinLnBrk="0" hangingPunct="1">
              <a:lnSpc>
                <a:spcPct val="100000"/>
              </a:lnSpc>
              <a:spcBef>
                <a:spcPts val="0"/>
              </a:spcBef>
              <a:spcAft>
                <a:spcPts val="0"/>
              </a:spcAft>
              <a:buClrTx/>
              <a:buSzTx/>
              <a:buNone/>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ü"/>
              <a:tabLst/>
              <a:defRPr/>
            </a:pPr>
            <a:endParaRPr lang="en-US" dirty="0"/>
          </a:p>
          <a:p>
            <a:pPr marR="0" lvl="0" defTabSz="914400" eaLnBrk="1" fontAlgn="auto" latinLnBrk="0" hangingPunct="1">
              <a:lnSpc>
                <a:spcPct val="100000"/>
              </a:lnSpc>
              <a:spcBef>
                <a:spcPts val="0"/>
              </a:spcBef>
              <a:spcAft>
                <a:spcPts val="0"/>
              </a:spcAft>
              <a:buClrTx/>
              <a:buSzTx/>
              <a:buFont typeface="Wingdings" charset="2"/>
              <a:buChar char="ü"/>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Text Placeholder 4"/>
          <p:cNvSpPr>
            <a:spLocks noGrp="1"/>
          </p:cNvSpPr>
          <p:nvPr>
            <p:ph type="body" sz="quarter" idx="3"/>
          </p:nvPr>
        </p:nvSpPr>
        <p:spPr>
          <a:xfrm>
            <a:off x="6106079" y="1036651"/>
            <a:ext cx="4864491" cy="679994"/>
          </a:xfrm>
        </p:spPr>
        <p:txBody>
          <a:bodyPr/>
          <a:lstStyle/>
          <a:p>
            <a:pPr algn="ctr"/>
            <a:r>
              <a:rPr lang="en-US" sz="3000" u="sng" dirty="0"/>
              <a:t>11</a:t>
            </a:r>
            <a:r>
              <a:rPr lang="en-US" sz="3000" u="sng" baseline="30000" dirty="0"/>
              <a:t>th</a:t>
            </a:r>
            <a:r>
              <a:rPr lang="en-US" sz="3000" u="sng" dirty="0"/>
              <a:t> &amp; 12</a:t>
            </a:r>
            <a:r>
              <a:rPr lang="en-US" sz="3000" u="sng" baseline="30000" dirty="0"/>
              <a:t>th</a:t>
            </a:r>
            <a:r>
              <a:rPr lang="en-US" sz="3000" u="sng" dirty="0"/>
              <a:t> grade</a:t>
            </a:r>
          </a:p>
        </p:txBody>
      </p:sp>
      <p:sp>
        <p:nvSpPr>
          <p:cNvPr id="6" name="Content Placeholder 5"/>
          <p:cNvSpPr>
            <a:spLocks noGrp="1"/>
          </p:cNvSpPr>
          <p:nvPr>
            <p:ph sz="quarter" idx="4294967295"/>
          </p:nvPr>
        </p:nvSpPr>
        <p:spPr>
          <a:xfrm>
            <a:off x="5993969" y="1838134"/>
            <a:ext cx="5088713" cy="3536451"/>
          </a:xfrm>
        </p:spPr>
        <p:txBody>
          <a:bodyPr>
            <a:normAutofit fontScale="62500" lnSpcReduction="20000"/>
          </a:bodyPr>
          <a:lstStyle/>
          <a:p>
            <a:pPr marL="0" lvl="0" indent="0" algn="ctr">
              <a:lnSpc>
                <a:spcPct val="170000"/>
              </a:lnSpc>
              <a:spcBef>
                <a:spcPts val="0"/>
              </a:spcBef>
              <a:buClrTx/>
              <a:buSzTx/>
              <a:buNone/>
              <a:defRPr/>
            </a:pPr>
            <a:r>
              <a:rPr lang="en-US" sz="2400" u="sng" dirty="0">
                <a:solidFill>
                  <a:schemeClr val="accent1">
                    <a:lumMod val="75000"/>
                  </a:schemeClr>
                </a:solidFill>
              </a:rPr>
              <a:t>11</a:t>
            </a:r>
            <a:r>
              <a:rPr lang="en-US" sz="2400" u="sng" baseline="30000" dirty="0">
                <a:solidFill>
                  <a:schemeClr val="accent1">
                    <a:lumMod val="75000"/>
                  </a:schemeClr>
                </a:solidFill>
              </a:rPr>
              <a:t>TH</a:t>
            </a:r>
            <a:r>
              <a:rPr lang="en-US" sz="2400" u="sng" dirty="0">
                <a:solidFill>
                  <a:schemeClr val="accent1">
                    <a:lumMod val="75000"/>
                  </a:schemeClr>
                </a:solidFill>
              </a:rPr>
              <a:t> GRADE</a:t>
            </a:r>
          </a:p>
          <a:p>
            <a:pPr lvl="0">
              <a:lnSpc>
                <a:spcPct val="170000"/>
              </a:lnSpc>
              <a:spcBef>
                <a:spcPts val="0"/>
              </a:spcBef>
              <a:buClrTx/>
              <a:buSzTx/>
              <a:buFont typeface="Wingdings" charset="2"/>
              <a:buChar char="ü"/>
              <a:defRPr/>
            </a:pPr>
            <a:r>
              <a:rPr lang="en-US" dirty="0">
                <a:solidFill>
                  <a:schemeClr val="accent1">
                    <a:lumMod val="75000"/>
                  </a:schemeClr>
                </a:solidFill>
              </a:rPr>
              <a:t>TAKE THE SAT OR SAT</a:t>
            </a:r>
          </a:p>
          <a:p>
            <a:pPr lvl="0">
              <a:lnSpc>
                <a:spcPct val="170000"/>
              </a:lnSpc>
              <a:spcBef>
                <a:spcPts val="0"/>
              </a:spcBef>
              <a:buClrTx/>
              <a:buSzTx/>
              <a:buFont typeface="Wingdings" charset="2"/>
              <a:buChar char="ü"/>
              <a:defRPr/>
            </a:pPr>
            <a:r>
              <a:rPr lang="en-US" dirty="0">
                <a:solidFill>
                  <a:schemeClr val="accent1">
                    <a:lumMod val="75000"/>
                  </a:schemeClr>
                </a:solidFill>
              </a:rPr>
              <a:t>COMMUNICATE WITH COLLEGES</a:t>
            </a:r>
          </a:p>
          <a:p>
            <a:pPr lvl="0">
              <a:lnSpc>
                <a:spcPct val="170000"/>
              </a:lnSpc>
              <a:spcBef>
                <a:spcPts val="0"/>
              </a:spcBef>
              <a:buClrTx/>
              <a:buSzTx/>
              <a:buFont typeface="Wingdings" charset="2"/>
              <a:buChar char="ü"/>
              <a:defRPr/>
            </a:pPr>
            <a:r>
              <a:rPr lang="en-US" dirty="0">
                <a:solidFill>
                  <a:schemeClr val="accent1">
                    <a:lumMod val="75000"/>
                  </a:schemeClr>
                </a:solidFill>
              </a:rPr>
              <a:t>VISIT COLLEGES</a:t>
            </a:r>
          </a:p>
          <a:p>
            <a:pPr marL="0" lvl="0" indent="0" algn="ctr">
              <a:lnSpc>
                <a:spcPct val="170000"/>
              </a:lnSpc>
              <a:spcBef>
                <a:spcPts val="0"/>
              </a:spcBef>
              <a:buClrTx/>
              <a:buSzTx/>
              <a:buNone/>
              <a:defRPr/>
            </a:pPr>
            <a:r>
              <a:rPr lang="en-US" sz="2600" u="sng" dirty="0">
                <a:solidFill>
                  <a:schemeClr val="accent1">
                    <a:lumMod val="75000"/>
                  </a:schemeClr>
                </a:solidFill>
              </a:rPr>
              <a:t>12</a:t>
            </a:r>
            <a:r>
              <a:rPr lang="en-US" sz="2600" u="sng" baseline="30000" dirty="0">
                <a:solidFill>
                  <a:schemeClr val="accent1">
                    <a:lumMod val="75000"/>
                  </a:schemeClr>
                </a:solidFill>
              </a:rPr>
              <a:t>TH</a:t>
            </a:r>
            <a:r>
              <a:rPr lang="en-US" sz="2600" u="sng" dirty="0">
                <a:solidFill>
                  <a:schemeClr val="accent1">
                    <a:lumMod val="75000"/>
                  </a:schemeClr>
                </a:solidFill>
              </a:rPr>
              <a:t> GRADE</a:t>
            </a:r>
          </a:p>
          <a:p>
            <a:pPr lvl="0">
              <a:lnSpc>
                <a:spcPct val="170000"/>
              </a:lnSpc>
              <a:spcBef>
                <a:spcPts val="0"/>
              </a:spcBef>
              <a:buClrTx/>
              <a:buSzTx/>
              <a:buFont typeface="Wingdings" charset="2"/>
              <a:buChar char="ü"/>
              <a:defRPr/>
            </a:pPr>
            <a:r>
              <a:rPr lang="en-US" dirty="0">
                <a:solidFill>
                  <a:schemeClr val="accent1">
                    <a:lumMod val="75000"/>
                  </a:schemeClr>
                </a:solidFill>
              </a:rPr>
              <a:t>VISIT COLLEGES</a:t>
            </a:r>
          </a:p>
          <a:p>
            <a:pPr lvl="0">
              <a:lnSpc>
                <a:spcPct val="170000"/>
              </a:lnSpc>
              <a:spcBef>
                <a:spcPts val="0"/>
              </a:spcBef>
              <a:buClrTx/>
              <a:buSzTx/>
              <a:buFont typeface="Wingdings" charset="2"/>
              <a:buChar char="ü"/>
              <a:defRPr/>
            </a:pPr>
            <a:r>
              <a:rPr lang="en-US" dirty="0">
                <a:solidFill>
                  <a:schemeClr val="accent1">
                    <a:lumMod val="75000"/>
                  </a:schemeClr>
                </a:solidFill>
              </a:rPr>
              <a:t>RE-TAKE THE ACT OR SAT</a:t>
            </a:r>
          </a:p>
          <a:p>
            <a:pPr lvl="0">
              <a:lnSpc>
                <a:spcPct val="170000"/>
              </a:lnSpc>
              <a:spcBef>
                <a:spcPts val="0"/>
              </a:spcBef>
              <a:buClrTx/>
              <a:buSzTx/>
              <a:buFont typeface="Wingdings" charset="2"/>
              <a:buChar char="ü"/>
              <a:defRPr/>
            </a:pPr>
            <a:r>
              <a:rPr lang="en-US" dirty="0">
                <a:solidFill>
                  <a:schemeClr val="accent1">
                    <a:lumMod val="75000"/>
                  </a:schemeClr>
                </a:solidFill>
              </a:rPr>
              <a:t>COMMITT and SIGN NLI</a:t>
            </a:r>
          </a:p>
          <a:p>
            <a:pPr marL="0" lvl="0" indent="0">
              <a:lnSpc>
                <a:spcPct val="170000"/>
              </a:lnSpc>
              <a:spcBef>
                <a:spcPts val="0"/>
              </a:spcBef>
              <a:buClrTx/>
              <a:buSzTx/>
              <a:buNone/>
              <a:defRPr/>
            </a:pPr>
            <a:endParaRPr lang="en-US" dirty="0">
              <a:solidFill>
                <a:schemeClr val="accent1">
                  <a:lumMod val="75000"/>
                </a:schemeClr>
              </a:solidFill>
            </a:endParaRPr>
          </a:p>
          <a:p>
            <a:pPr marL="0" lvl="0" indent="0">
              <a:lnSpc>
                <a:spcPct val="170000"/>
              </a:lnSpc>
              <a:spcBef>
                <a:spcPts val="0"/>
              </a:spcBef>
              <a:buClrTx/>
              <a:buSzTx/>
              <a:buNone/>
              <a:defRPr/>
            </a:pPr>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3937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 calcmode="lin" valueType="num">
                                      <p:cBhvr additive="base">
                                        <p:cTn id="8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 calcmode="lin" valueType="num">
                                      <p:cBhvr additive="base">
                                        <p:cTn id="9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 calcmode="lin" valueType="num">
                                      <p:cBhvr additive="base">
                                        <p:cTn id="9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0775" r="-1775"/>
          <a:stretch/>
        </p:blipFill>
        <p:spPr>
          <a:xfrm>
            <a:off x="5694249" y="1574883"/>
            <a:ext cx="6159697" cy="3734920"/>
          </a:xfrm>
          <a:prstGeom prst="rect">
            <a:avLst/>
          </a:prstGeom>
        </p:spPr>
      </p:pic>
      <p:sp>
        <p:nvSpPr>
          <p:cNvPr id="2" name="Title 1"/>
          <p:cNvSpPr>
            <a:spLocks noGrp="1"/>
          </p:cNvSpPr>
          <p:nvPr>
            <p:ph type="title"/>
          </p:nvPr>
        </p:nvSpPr>
        <p:spPr>
          <a:xfrm>
            <a:off x="0" y="138479"/>
            <a:ext cx="12192000" cy="1325563"/>
          </a:xfrm>
        </p:spPr>
        <p:txBody>
          <a:bodyPr>
            <a:normAutofit/>
          </a:bodyPr>
          <a:lstStyle/>
          <a:p>
            <a:pPr algn="ctr"/>
            <a:r>
              <a:rPr lang="en-US" sz="4000" b="1" u="sng" dirty="0">
                <a:latin typeface="Arial" charset="0"/>
                <a:ea typeface="Arial" charset="0"/>
                <a:cs typeface="Arial" charset="0"/>
              </a:rPr>
              <a:t>Gaining exposure</a:t>
            </a:r>
          </a:p>
        </p:txBody>
      </p:sp>
      <p:sp>
        <p:nvSpPr>
          <p:cNvPr id="3" name="Content Placeholder 2"/>
          <p:cNvSpPr>
            <a:spLocks noGrp="1"/>
          </p:cNvSpPr>
          <p:nvPr>
            <p:ph idx="1"/>
          </p:nvPr>
        </p:nvSpPr>
        <p:spPr>
          <a:xfrm>
            <a:off x="712620" y="1693388"/>
            <a:ext cx="4981600" cy="3533284"/>
          </a:xfrm>
        </p:spPr>
        <p:txBody>
          <a:bodyPr>
            <a:normAutofit fontScale="85000" lnSpcReduction="20000"/>
          </a:bodyPr>
          <a:lstStyle/>
          <a:p>
            <a:pPr>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Create Resume Online</a:t>
            </a:r>
          </a:p>
          <a:p>
            <a:pPr>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Upload Video </a:t>
            </a:r>
          </a:p>
          <a:p>
            <a:pPr>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Show Stats</a:t>
            </a:r>
          </a:p>
          <a:p>
            <a:pPr>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Follow on Social Media </a:t>
            </a:r>
          </a:p>
          <a:p>
            <a:pPr>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Compete at Camps/Showcases</a:t>
            </a:r>
          </a:p>
          <a:p>
            <a:pPr>
              <a:lnSpc>
                <a:spcPct val="150000"/>
              </a:lnSpc>
              <a:buClr>
                <a:schemeClr val="accent2"/>
              </a:buClr>
              <a:buFont typeface="Wingdings"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Visit Schools</a:t>
            </a:r>
          </a:p>
        </p:txBody>
      </p:sp>
    </p:spTree>
    <p:extLst>
      <p:ext uri="{BB962C8B-B14F-4D97-AF65-F5344CB8AC3E}">
        <p14:creationId xmlns:p14="http://schemas.microsoft.com/office/powerpoint/2010/main" val="336249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4BE55-84D7-9C4A-8D7D-E37955694CEC}"/>
              </a:ext>
            </a:extLst>
          </p:cNvPr>
          <p:cNvPicPr>
            <a:picLocks noChangeAspect="1"/>
          </p:cNvPicPr>
          <p:nvPr/>
        </p:nvPicPr>
        <p:blipFill rotWithShape="1">
          <a:blip r:embed="rId2">
            <a:extLst>
              <a:ext uri="{28A0092B-C50C-407E-A947-70E740481C1C}">
                <a14:useLocalDpi xmlns:a14="http://schemas.microsoft.com/office/drawing/2010/main" val="0"/>
              </a:ext>
            </a:extLst>
          </a:blip>
          <a:srcRect l="755" t="5017" r="4274"/>
          <a:stretch/>
        </p:blipFill>
        <p:spPr>
          <a:xfrm>
            <a:off x="0" y="0"/>
            <a:ext cx="12192000" cy="6110344"/>
          </a:xfrm>
          <a:prstGeom prst="rect">
            <a:avLst/>
          </a:prstGeom>
        </p:spPr>
      </p:pic>
      <p:grpSp>
        <p:nvGrpSpPr>
          <p:cNvPr id="9" name="Group 8">
            <a:extLst>
              <a:ext uri="{FF2B5EF4-FFF2-40B4-BE49-F238E27FC236}">
                <a16:creationId xmlns:a16="http://schemas.microsoft.com/office/drawing/2014/main" id="{35B40E60-39E2-E849-B85A-C6269D8CB8A0}"/>
              </a:ext>
            </a:extLst>
          </p:cNvPr>
          <p:cNvGrpSpPr/>
          <p:nvPr/>
        </p:nvGrpSpPr>
        <p:grpSpPr>
          <a:xfrm>
            <a:off x="2323651" y="597105"/>
            <a:ext cx="12191999" cy="1554368"/>
            <a:chOff x="2323651" y="2576511"/>
            <a:chExt cx="12191999" cy="1554368"/>
          </a:xfrm>
        </p:grpSpPr>
        <p:sp>
          <p:nvSpPr>
            <p:cNvPr id="7" name="Rectangle 6">
              <a:extLst>
                <a:ext uri="{FF2B5EF4-FFF2-40B4-BE49-F238E27FC236}">
                  <a16:creationId xmlns:a16="http://schemas.microsoft.com/office/drawing/2014/main" id="{61BDC34E-5974-9B4F-A8EA-1262F1776AFA}"/>
                </a:ext>
              </a:extLst>
            </p:cNvPr>
            <p:cNvSpPr/>
            <p:nvPr/>
          </p:nvSpPr>
          <p:spPr>
            <a:xfrm>
              <a:off x="6096000" y="2963528"/>
              <a:ext cx="6429486" cy="930943"/>
            </a:xfrm>
            <a:prstGeom prst="rect">
              <a:avLst/>
            </a:prstGeom>
            <a:solidFill>
              <a:srgbClr val="00206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2323651" y="2576511"/>
              <a:ext cx="12191999" cy="1554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spc="200" baseline="0">
                  <a:solidFill>
                    <a:schemeClr val="bg1">
                      <a:lumMod val="50000"/>
                    </a:schemeClr>
                  </a:solidFill>
                  <a:latin typeface="Rockwell" panose="02060603020205020403" pitchFamily="18" charset="0"/>
                  <a:ea typeface="+mj-ea"/>
                  <a:cs typeface="+mj-cs"/>
                </a:defRPr>
              </a:lvl1pPr>
            </a:lstStyle>
            <a:p>
              <a:pPr algn="ctr">
                <a:lnSpc>
                  <a:spcPct val="100000"/>
                </a:lnSpc>
              </a:pPr>
              <a:r>
                <a:rPr lang="en-US" sz="4800" dirty="0">
                  <a:solidFill>
                    <a:schemeClr val="bg1"/>
                  </a:solidFill>
                  <a:latin typeface="Arial" charset="0"/>
                  <a:ea typeface="Arial" charset="0"/>
                  <a:cs typeface="Arial" charset="0"/>
                </a:rPr>
                <a:t>       Join the Team!</a:t>
              </a:r>
            </a:p>
          </p:txBody>
        </p:sp>
      </p:grpSp>
    </p:spTree>
    <p:extLst>
      <p:ext uri="{BB962C8B-B14F-4D97-AF65-F5344CB8AC3E}">
        <p14:creationId xmlns:p14="http://schemas.microsoft.com/office/powerpoint/2010/main" val="45983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479"/>
            <a:ext cx="12192000" cy="1325563"/>
          </a:xfrm>
        </p:spPr>
        <p:txBody>
          <a:bodyPr>
            <a:normAutofit/>
          </a:bodyPr>
          <a:lstStyle/>
          <a:p>
            <a:pPr algn="ctr"/>
            <a:r>
              <a:rPr lang="en-US" sz="3200" b="1" u="sng" dirty="0">
                <a:latin typeface="Arial" charset="0"/>
                <a:ea typeface="Arial" charset="0"/>
                <a:cs typeface="Arial" charset="0"/>
              </a:rPr>
              <a:t>BUILD YOUR RECRUITING RESUME…ONLINE</a:t>
            </a:r>
          </a:p>
        </p:txBody>
      </p:sp>
      <p:pic>
        <p:nvPicPr>
          <p:cNvPr id="10" name="Picture 9">
            <a:extLst>
              <a:ext uri="{FF2B5EF4-FFF2-40B4-BE49-F238E27FC236}">
                <a16:creationId xmlns:a16="http://schemas.microsoft.com/office/drawing/2014/main" id="{4BC009FD-B0EF-4F67-AC16-9EB017A12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56640"/>
            <a:ext cx="11277600" cy="5074920"/>
          </a:xfrm>
          <a:prstGeom prst="rect">
            <a:avLst/>
          </a:prstGeom>
        </p:spPr>
      </p:pic>
    </p:spTree>
    <p:extLst>
      <p:ext uri="{BB962C8B-B14F-4D97-AF65-F5344CB8AC3E}">
        <p14:creationId xmlns:p14="http://schemas.microsoft.com/office/powerpoint/2010/main" val="2189061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Deck-Template" id="{E9EC5BBA-4F1E-4B8D-94FC-78487532634B}" vid="{A3646F4D-F68F-4CD1-8F0A-9D49AEE1E7C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HS-Deck-Template</Template>
  <TotalTime>16871</TotalTime>
  <Words>451</Words>
  <Application>Microsoft Office PowerPoint</Application>
  <PresentationFormat>Widescreen</PresentationFormat>
  <Paragraphs>114</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Calibri</vt:lpstr>
      <vt:lpstr>Calibri Light</vt:lpstr>
      <vt:lpstr>Wingdings</vt:lpstr>
      <vt:lpstr>Office Theme</vt:lpstr>
      <vt:lpstr>Custom Design</vt:lpstr>
      <vt:lpstr>NCSA NEXT COLLEGE STUDENT ATHLETE Helping Your Athletes Find Their Best College Fit</vt:lpstr>
      <vt:lpstr>Today’s recruiting game plan</vt:lpstr>
      <vt:lpstr>academic Requirements   </vt:lpstr>
      <vt:lpstr>ELIGIBILITY Requirements   </vt:lpstr>
      <vt:lpstr>Division Breakdown</vt:lpstr>
      <vt:lpstr>STUDENt RECRUITING TIMELINE</vt:lpstr>
      <vt:lpstr>Gaining exposure</vt:lpstr>
      <vt:lpstr>PowerPoint Presentation</vt:lpstr>
      <vt:lpstr>BUILD YOUR RECRUITING RESUME…ONLINE</vt:lpstr>
      <vt:lpstr> TEXT “ncsa19” to “797979”  CrEatE ONLINE PROFILE TODAY!  </vt:lpstr>
    </vt:vector>
  </TitlesOfParts>
  <Company>NCSA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v1 deck</dc:title>
  <dc:creator>Jaclyn Thomas</dc:creator>
  <cp:lastModifiedBy>Julian</cp:lastModifiedBy>
  <cp:revision>189</cp:revision>
  <cp:lastPrinted>2016-04-04T15:09:56Z</cp:lastPrinted>
  <dcterms:created xsi:type="dcterms:W3CDTF">2016-02-19T15:22:42Z</dcterms:created>
  <dcterms:modified xsi:type="dcterms:W3CDTF">2019-07-31T00:33:26Z</dcterms:modified>
</cp:coreProperties>
</file>